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32" r:id="rId3"/>
    <p:sldId id="435" r:id="rId5"/>
    <p:sldId id="441" r:id="rId6"/>
    <p:sldId id="436" r:id="rId7"/>
    <p:sldId id="437" r:id="rId8"/>
    <p:sldId id="438" r:id="rId9"/>
    <p:sldId id="439" r:id="rId10"/>
    <p:sldId id="444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28" r:id="rId21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62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858" y="78"/>
      </p:cViewPr>
      <p:guideLst>
        <p:guide orient="horz" pos="16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69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5CAC1-9625-4378-942F-06327CAF8CD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9532B1-D51B-4065-979B-CDD6B40756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lIns="68580" tIns="34290" rIns="68580" bIns="34290"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lIns="68580" tIns="34290" rIns="68580" bIns="34290"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alphaModFix amt="40000"/>
            <a:lum/>
          </a:blip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lIns="68580" tIns="34290" rIns="68580" bIns="34290"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lIns="68580" tIns="34290" rIns="68580" bIns="3429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  <a:prstGeom prst="rect">
            <a:avLst/>
          </a:prstGeom>
        </p:spPr>
        <p:txBody>
          <a:bodyPr vert="eaVert" lIns="68580" tIns="34290" rIns="68580" bIns="3429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C03495CA-CB87-42F5-AD11-A63647B25A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lIns="68580" tIns="34290" rIns="68580" bIns="34290"/>
          <a:lstStyle/>
          <a:p>
            <a:fld id="{03333C9F-EFB6-4360-A5D6-81DD839FD7B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ValueShape1"/>
          <p:cNvSpPr/>
          <p:nvPr userDrawn="1"/>
        </p:nvSpPr>
        <p:spPr bwMode="auto">
          <a:xfrm>
            <a:off x="650240" y="615315"/>
            <a:ext cx="4014470" cy="32385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005" y="114935"/>
            <a:ext cx="2550795" cy="321310"/>
          </a:xfrm>
        </p:spPr>
        <p:txBody>
          <a:bodyPr/>
          <a:lstStyle>
            <a:lvl1pPr algn="l">
              <a:defRPr sz="1400">
                <a:solidFill>
                  <a:schemeClr val="bg1">
                    <a:lumMod val="65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endParaRPr lang="zh-CN" altLang="en-US" smtClean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447165"/>
            <a:ext cx="8229600" cy="1414780"/>
          </a:xfrm>
        </p:spPr>
        <p:txBody>
          <a:bodyPr>
            <a:normAutofit/>
          </a:bodyPr>
          <a:lstStyle>
            <a:lvl1pPr marL="0" indent="457200" eaLnBrk="1" fontAlgn="auto" latinLnBrk="0" hangingPunct="1">
              <a:lnSpc>
                <a:spcPct val="150000"/>
              </a:lnSpc>
              <a:spcBef>
                <a:spcPct val="0"/>
              </a:spcBef>
              <a:buNone/>
              <a:defRPr sz="1600">
                <a:latin typeface="黑体" panose="02010609060101010101" charset="-122"/>
                <a:ea typeface="黑体" panose="02010609060101010101" charset="-122"/>
              </a:defRPr>
            </a:lvl1pPr>
            <a:lvl2pPr marL="4572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2pPr>
            <a:lvl3pPr marL="9144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3pPr>
            <a:lvl4pPr marL="13716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4pPr>
            <a:lvl5pPr marL="18288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5pPr>
          </a:lstStyle>
          <a:p>
            <a:pPr lvl="0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cxnSp>
        <p:nvCxnSpPr>
          <p:cNvPr id="47" name="直接连接符 46"/>
          <p:cNvCxnSpPr/>
          <p:nvPr userDrawn="1"/>
        </p:nvCxnSpPr>
        <p:spPr>
          <a:xfrm>
            <a:off x="0" y="114935"/>
            <a:ext cx="1798955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 userDrawn="1"/>
        </p:nvCxnSpPr>
        <p:spPr>
          <a:xfrm>
            <a:off x="1798955" y="114935"/>
            <a:ext cx="138430" cy="14414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 userDrawn="1"/>
        </p:nvCxnSpPr>
        <p:spPr>
          <a:xfrm>
            <a:off x="2555875" y="267335"/>
            <a:ext cx="713105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 userDrawn="1"/>
        </p:nvCxnSpPr>
        <p:spPr>
          <a:xfrm>
            <a:off x="3268980" y="267335"/>
            <a:ext cx="138430" cy="144145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 userDrawn="1"/>
        </p:nvCxnSpPr>
        <p:spPr>
          <a:xfrm>
            <a:off x="3407410" y="411480"/>
            <a:ext cx="5736590" cy="0"/>
          </a:xfrm>
          <a:prstGeom prst="line">
            <a:avLst/>
          </a:prstGeom>
          <a:ln w="190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10"/>
          <p:cNvSpPr>
            <a:spLocks noGrp="1"/>
          </p:cNvSpPr>
          <p:nvPr>
            <p:ph idx="13" hasCustomPrompt="1"/>
          </p:nvPr>
        </p:nvSpPr>
        <p:spPr>
          <a:xfrm>
            <a:off x="457200" y="2966720"/>
            <a:ext cx="8229600" cy="1695450"/>
          </a:xfrm>
        </p:spPr>
        <p:txBody>
          <a:bodyPr>
            <a:normAutofit/>
          </a:bodyPr>
          <a:lstStyle>
            <a:lvl1pPr marL="0" indent="457200" eaLnBrk="1" fontAlgn="auto" latinLnBrk="0" hangingPunct="1">
              <a:lnSpc>
                <a:spcPct val="150000"/>
              </a:lnSpc>
              <a:spcBef>
                <a:spcPct val="0"/>
              </a:spcBef>
              <a:buNone/>
              <a:defRPr sz="1600">
                <a:latin typeface="黑体" panose="02010609060101010101" charset="-122"/>
                <a:ea typeface="黑体" panose="02010609060101010101" charset="-122"/>
              </a:defRPr>
            </a:lvl1pPr>
            <a:lvl2pPr marL="4572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2pPr>
            <a:lvl3pPr marL="9144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3pPr>
            <a:lvl4pPr marL="13716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4pPr>
            <a:lvl5pPr marL="18288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5pPr>
          </a:lstStyle>
          <a:p>
            <a:pPr lvl="0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6"/>
          </p:nvPr>
        </p:nvSpPr>
        <p:spPr>
          <a:xfrm>
            <a:off x="581883" y="615609"/>
            <a:ext cx="4288086" cy="418353"/>
          </a:xfrm>
        </p:spPr>
        <p:txBody>
          <a:bodyPr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buNone/>
              <a:defRPr sz="1600" b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defRPr>
            </a:lvl1pPr>
            <a:lvl2pPr marL="4572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2pPr>
            <a:lvl3pPr marL="9144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3pPr>
            <a:lvl4pPr marL="13716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4pPr>
            <a:lvl5pPr marL="1828800" indent="0">
              <a:buNone/>
              <a:defRPr>
                <a:latin typeface="黑体" panose="02010609060101010101" charset="-122"/>
                <a:ea typeface="黑体" panose="02010609060101010101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9"/>
          </p:nvPr>
        </p:nvSpPr>
        <p:spPr>
          <a:xfrm>
            <a:off x="590510" y="963621"/>
            <a:ext cx="4392340" cy="421314"/>
          </a:xfrm>
        </p:spPr>
        <p:txBody>
          <a:bodyPr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buNone/>
              <a:defRPr sz="2000">
                <a:solidFill>
                  <a:schemeClr val="accent5">
                    <a:lumMod val="75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20"/>
          </p:nvPr>
        </p:nvSpPr>
        <p:spPr>
          <a:xfrm>
            <a:off x="4211638" y="114300"/>
            <a:ext cx="4752975" cy="296863"/>
          </a:xfrm>
        </p:spPr>
        <p:txBody>
          <a:bodyPr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buNone/>
              <a:defRPr sz="1400">
                <a:solidFill>
                  <a:schemeClr val="bg1">
                    <a:lumMod val="65000"/>
                  </a:schemeClr>
                </a:solidFill>
                <a:latin typeface="黑体" panose="02010609060101010101" charset="-122"/>
                <a:ea typeface="黑体" panose="02010609060101010101" charset="-122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grpSp>
        <p:nvGrpSpPr>
          <p:cNvPr id="23" name="组合 22"/>
          <p:cNvGrpSpPr/>
          <p:nvPr userDrawn="1"/>
        </p:nvGrpSpPr>
        <p:grpSpPr>
          <a:xfrm>
            <a:off x="139065" y="587375"/>
            <a:ext cx="5053965" cy="379730"/>
            <a:chOff x="227" y="915"/>
            <a:chExt cx="7959" cy="598"/>
          </a:xfrm>
        </p:grpSpPr>
        <p:pic>
          <p:nvPicPr>
            <p:cNvPr id="24" name="图片 23" descr="2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7" y="915"/>
              <a:ext cx="1508" cy="599"/>
            </a:xfrm>
            <a:prstGeom prst="rect">
              <a:avLst/>
            </a:prstGeom>
          </p:spPr>
        </p:pic>
        <p:sp>
          <p:nvSpPr>
            <p:cNvPr id="25" name="ValueShape1"/>
            <p:cNvSpPr/>
            <p:nvPr userDrawn="1"/>
          </p:nvSpPr>
          <p:spPr bwMode="auto">
            <a:xfrm>
              <a:off x="1032" y="959"/>
              <a:ext cx="6322" cy="510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zh-CN" altLang="en-US"/>
            </a:p>
          </p:txBody>
        </p:sp>
        <p:sp>
          <p:nvSpPr>
            <p:cNvPr id="26" name="musical-volume_13583"/>
            <p:cNvSpPr>
              <a:spLocks noChangeAspect="1"/>
            </p:cNvSpPr>
            <p:nvPr userDrawn="1"/>
          </p:nvSpPr>
          <p:spPr bwMode="auto">
            <a:xfrm rot="5400000">
              <a:off x="7592" y="874"/>
              <a:ext cx="348" cy="841"/>
            </a:xfrm>
            <a:custGeom>
              <a:avLst/>
              <a:gdLst>
                <a:gd name="connsiteX0" fmla="*/ 204886 w 239287"/>
                <a:gd name="connsiteY0" fmla="*/ 478022 h 577771"/>
                <a:gd name="connsiteX1" fmla="*/ 239287 w 239287"/>
                <a:gd name="connsiteY1" fmla="*/ 478022 h 577771"/>
                <a:gd name="connsiteX2" fmla="*/ 239287 w 239287"/>
                <a:gd name="connsiteY2" fmla="*/ 560573 h 577771"/>
                <a:gd name="connsiteX3" fmla="*/ 222087 w 239287"/>
                <a:gd name="connsiteY3" fmla="*/ 577771 h 577771"/>
                <a:gd name="connsiteX4" fmla="*/ 204886 w 239287"/>
                <a:gd name="connsiteY4" fmla="*/ 560573 h 577771"/>
                <a:gd name="connsiteX5" fmla="*/ 102374 w 239287"/>
                <a:gd name="connsiteY5" fmla="*/ 478022 h 577771"/>
                <a:gd name="connsiteX6" fmla="*/ 136775 w 239287"/>
                <a:gd name="connsiteY6" fmla="*/ 478022 h 577771"/>
                <a:gd name="connsiteX7" fmla="*/ 136775 w 239287"/>
                <a:gd name="connsiteY7" fmla="*/ 560573 h 577771"/>
                <a:gd name="connsiteX8" fmla="*/ 119575 w 239287"/>
                <a:gd name="connsiteY8" fmla="*/ 577771 h 577771"/>
                <a:gd name="connsiteX9" fmla="*/ 102374 w 239287"/>
                <a:gd name="connsiteY9" fmla="*/ 560573 h 577771"/>
                <a:gd name="connsiteX10" fmla="*/ 0 w 239287"/>
                <a:gd name="connsiteY10" fmla="*/ 478022 h 577771"/>
                <a:gd name="connsiteX11" fmla="*/ 34401 w 239287"/>
                <a:gd name="connsiteY11" fmla="*/ 478022 h 577771"/>
                <a:gd name="connsiteX12" fmla="*/ 34401 w 239287"/>
                <a:gd name="connsiteY12" fmla="*/ 560573 h 577771"/>
                <a:gd name="connsiteX13" fmla="*/ 17200 w 239287"/>
                <a:gd name="connsiteY13" fmla="*/ 577771 h 577771"/>
                <a:gd name="connsiteX14" fmla="*/ 0 w 239287"/>
                <a:gd name="connsiteY14" fmla="*/ 560573 h 577771"/>
                <a:gd name="connsiteX15" fmla="*/ 204886 w 239287"/>
                <a:gd name="connsiteY15" fmla="*/ 401483 h 577771"/>
                <a:gd name="connsiteX16" fmla="*/ 239287 w 239287"/>
                <a:gd name="connsiteY16" fmla="*/ 401483 h 577771"/>
                <a:gd name="connsiteX17" fmla="*/ 239287 w 239287"/>
                <a:gd name="connsiteY17" fmla="*/ 443621 h 577771"/>
                <a:gd name="connsiteX18" fmla="*/ 204886 w 239287"/>
                <a:gd name="connsiteY18" fmla="*/ 443621 h 577771"/>
                <a:gd name="connsiteX19" fmla="*/ 102374 w 239287"/>
                <a:gd name="connsiteY19" fmla="*/ 401483 h 577771"/>
                <a:gd name="connsiteX20" fmla="*/ 136775 w 239287"/>
                <a:gd name="connsiteY20" fmla="*/ 401483 h 577771"/>
                <a:gd name="connsiteX21" fmla="*/ 136775 w 239287"/>
                <a:gd name="connsiteY21" fmla="*/ 443621 h 577771"/>
                <a:gd name="connsiteX22" fmla="*/ 102374 w 239287"/>
                <a:gd name="connsiteY22" fmla="*/ 443621 h 577771"/>
                <a:gd name="connsiteX23" fmla="*/ 0 w 239287"/>
                <a:gd name="connsiteY23" fmla="*/ 401483 h 577771"/>
                <a:gd name="connsiteX24" fmla="*/ 34401 w 239287"/>
                <a:gd name="connsiteY24" fmla="*/ 401483 h 577771"/>
                <a:gd name="connsiteX25" fmla="*/ 34401 w 239287"/>
                <a:gd name="connsiteY25" fmla="*/ 443621 h 577771"/>
                <a:gd name="connsiteX26" fmla="*/ 0 w 239287"/>
                <a:gd name="connsiteY26" fmla="*/ 443621 h 577771"/>
                <a:gd name="connsiteX27" fmla="*/ 204886 w 239287"/>
                <a:gd name="connsiteY27" fmla="*/ 324944 h 577771"/>
                <a:gd name="connsiteX28" fmla="*/ 239287 w 239287"/>
                <a:gd name="connsiteY28" fmla="*/ 324944 h 577771"/>
                <a:gd name="connsiteX29" fmla="*/ 239287 w 239287"/>
                <a:gd name="connsiteY29" fmla="*/ 367082 h 577771"/>
                <a:gd name="connsiteX30" fmla="*/ 204886 w 239287"/>
                <a:gd name="connsiteY30" fmla="*/ 367082 h 577771"/>
                <a:gd name="connsiteX31" fmla="*/ 102374 w 239287"/>
                <a:gd name="connsiteY31" fmla="*/ 324944 h 577771"/>
                <a:gd name="connsiteX32" fmla="*/ 136775 w 239287"/>
                <a:gd name="connsiteY32" fmla="*/ 324944 h 577771"/>
                <a:gd name="connsiteX33" fmla="*/ 136775 w 239287"/>
                <a:gd name="connsiteY33" fmla="*/ 367082 h 577771"/>
                <a:gd name="connsiteX34" fmla="*/ 102374 w 239287"/>
                <a:gd name="connsiteY34" fmla="*/ 367082 h 577771"/>
                <a:gd name="connsiteX35" fmla="*/ 0 w 239287"/>
                <a:gd name="connsiteY35" fmla="*/ 324944 h 577771"/>
                <a:gd name="connsiteX36" fmla="*/ 34401 w 239287"/>
                <a:gd name="connsiteY36" fmla="*/ 324944 h 577771"/>
                <a:gd name="connsiteX37" fmla="*/ 34401 w 239287"/>
                <a:gd name="connsiteY37" fmla="*/ 367082 h 577771"/>
                <a:gd name="connsiteX38" fmla="*/ 0 w 239287"/>
                <a:gd name="connsiteY38" fmla="*/ 367082 h 577771"/>
                <a:gd name="connsiteX39" fmla="*/ 204886 w 239287"/>
                <a:gd name="connsiteY39" fmla="*/ 249373 h 577771"/>
                <a:gd name="connsiteX40" fmla="*/ 239287 w 239287"/>
                <a:gd name="connsiteY40" fmla="*/ 249373 h 577771"/>
                <a:gd name="connsiteX41" fmla="*/ 239287 w 239287"/>
                <a:gd name="connsiteY41" fmla="*/ 290544 h 577771"/>
                <a:gd name="connsiteX42" fmla="*/ 204886 w 239287"/>
                <a:gd name="connsiteY42" fmla="*/ 290544 h 577771"/>
                <a:gd name="connsiteX43" fmla="*/ 102374 w 239287"/>
                <a:gd name="connsiteY43" fmla="*/ 249373 h 577771"/>
                <a:gd name="connsiteX44" fmla="*/ 136775 w 239287"/>
                <a:gd name="connsiteY44" fmla="*/ 249373 h 577771"/>
                <a:gd name="connsiteX45" fmla="*/ 136775 w 239287"/>
                <a:gd name="connsiteY45" fmla="*/ 290544 h 577771"/>
                <a:gd name="connsiteX46" fmla="*/ 102374 w 239287"/>
                <a:gd name="connsiteY46" fmla="*/ 290544 h 577771"/>
                <a:gd name="connsiteX47" fmla="*/ 0 w 239287"/>
                <a:gd name="connsiteY47" fmla="*/ 249373 h 577771"/>
                <a:gd name="connsiteX48" fmla="*/ 34401 w 239287"/>
                <a:gd name="connsiteY48" fmla="*/ 249373 h 577771"/>
                <a:gd name="connsiteX49" fmla="*/ 34401 w 239287"/>
                <a:gd name="connsiteY49" fmla="*/ 290544 h 577771"/>
                <a:gd name="connsiteX50" fmla="*/ 0 w 239287"/>
                <a:gd name="connsiteY50" fmla="*/ 290544 h 577771"/>
                <a:gd name="connsiteX51" fmla="*/ 17200 w 239287"/>
                <a:gd name="connsiteY51" fmla="*/ 191761 h 577771"/>
                <a:gd name="connsiteX52" fmla="*/ 34401 w 239287"/>
                <a:gd name="connsiteY52" fmla="*/ 208954 h 577771"/>
                <a:gd name="connsiteX53" fmla="*/ 34401 w 239287"/>
                <a:gd name="connsiteY53" fmla="*/ 214971 h 577771"/>
                <a:gd name="connsiteX54" fmla="*/ 0 w 239287"/>
                <a:gd name="connsiteY54" fmla="*/ 214971 h 577771"/>
                <a:gd name="connsiteX55" fmla="*/ 0 w 239287"/>
                <a:gd name="connsiteY55" fmla="*/ 208954 h 577771"/>
                <a:gd name="connsiteX56" fmla="*/ 17200 w 239287"/>
                <a:gd name="connsiteY56" fmla="*/ 191761 h 577771"/>
                <a:gd name="connsiteX57" fmla="*/ 204886 w 239287"/>
                <a:gd name="connsiteY57" fmla="*/ 172834 h 577771"/>
                <a:gd name="connsiteX58" fmla="*/ 239287 w 239287"/>
                <a:gd name="connsiteY58" fmla="*/ 172834 h 577771"/>
                <a:gd name="connsiteX59" fmla="*/ 239287 w 239287"/>
                <a:gd name="connsiteY59" fmla="*/ 214972 h 577771"/>
                <a:gd name="connsiteX60" fmla="*/ 204886 w 239287"/>
                <a:gd name="connsiteY60" fmla="*/ 214972 h 577771"/>
                <a:gd name="connsiteX61" fmla="*/ 102374 w 239287"/>
                <a:gd name="connsiteY61" fmla="*/ 172834 h 577771"/>
                <a:gd name="connsiteX62" fmla="*/ 136775 w 239287"/>
                <a:gd name="connsiteY62" fmla="*/ 172834 h 577771"/>
                <a:gd name="connsiteX63" fmla="*/ 136775 w 239287"/>
                <a:gd name="connsiteY63" fmla="*/ 214972 h 577771"/>
                <a:gd name="connsiteX64" fmla="*/ 102374 w 239287"/>
                <a:gd name="connsiteY64" fmla="*/ 214972 h 577771"/>
                <a:gd name="connsiteX65" fmla="*/ 222087 w 239287"/>
                <a:gd name="connsiteY65" fmla="*/ 116052 h 577771"/>
                <a:gd name="connsiteX66" fmla="*/ 239287 w 239287"/>
                <a:gd name="connsiteY66" fmla="*/ 133268 h 577771"/>
                <a:gd name="connsiteX67" fmla="*/ 239287 w 239287"/>
                <a:gd name="connsiteY67" fmla="*/ 138433 h 577771"/>
                <a:gd name="connsiteX68" fmla="*/ 204886 w 239287"/>
                <a:gd name="connsiteY68" fmla="*/ 138433 h 577771"/>
                <a:gd name="connsiteX69" fmla="*/ 204886 w 239287"/>
                <a:gd name="connsiteY69" fmla="*/ 133268 h 577771"/>
                <a:gd name="connsiteX70" fmla="*/ 222087 w 239287"/>
                <a:gd name="connsiteY70" fmla="*/ 116052 h 577771"/>
                <a:gd name="connsiteX71" fmla="*/ 102374 w 239287"/>
                <a:gd name="connsiteY71" fmla="*/ 96295 h 577771"/>
                <a:gd name="connsiteX72" fmla="*/ 136775 w 239287"/>
                <a:gd name="connsiteY72" fmla="*/ 96295 h 577771"/>
                <a:gd name="connsiteX73" fmla="*/ 136775 w 239287"/>
                <a:gd name="connsiteY73" fmla="*/ 138433 h 577771"/>
                <a:gd name="connsiteX74" fmla="*/ 102374 w 239287"/>
                <a:gd name="connsiteY74" fmla="*/ 138433 h 577771"/>
                <a:gd name="connsiteX75" fmla="*/ 119575 w 239287"/>
                <a:gd name="connsiteY75" fmla="*/ 0 h 577771"/>
                <a:gd name="connsiteX76" fmla="*/ 136775 w 239287"/>
                <a:gd name="connsiteY76" fmla="*/ 17193 h 577771"/>
                <a:gd name="connsiteX77" fmla="*/ 136775 w 239287"/>
                <a:gd name="connsiteY77" fmla="*/ 61894 h 577771"/>
                <a:gd name="connsiteX78" fmla="*/ 102374 w 239287"/>
                <a:gd name="connsiteY78" fmla="*/ 61894 h 577771"/>
                <a:gd name="connsiteX79" fmla="*/ 102374 w 239287"/>
                <a:gd name="connsiteY79" fmla="*/ 17193 h 577771"/>
                <a:gd name="connsiteX80" fmla="*/ 119575 w 239287"/>
                <a:gd name="connsiteY80" fmla="*/ 0 h 57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39285" h="577771">
                  <a:moveTo>
                    <a:pt x="204886" y="478022"/>
                  </a:moveTo>
                  <a:lnTo>
                    <a:pt x="239287" y="478022"/>
                  </a:lnTo>
                  <a:lnTo>
                    <a:pt x="239287" y="560573"/>
                  </a:lnTo>
                  <a:cubicBezTo>
                    <a:pt x="239287" y="570032"/>
                    <a:pt x="231547" y="577771"/>
                    <a:pt x="222087" y="577771"/>
                  </a:cubicBezTo>
                  <a:cubicBezTo>
                    <a:pt x="212626" y="577771"/>
                    <a:pt x="204886" y="570032"/>
                    <a:pt x="204886" y="560573"/>
                  </a:cubicBezTo>
                  <a:close/>
                  <a:moveTo>
                    <a:pt x="102374" y="478022"/>
                  </a:moveTo>
                  <a:lnTo>
                    <a:pt x="136775" y="478022"/>
                  </a:lnTo>
                  <a:lnTo>
                    <a:pt x="136775" y="560573"/>
                  </a:lnTo>
                  <a:cubicBezTo>
                    <a:pt x="136775" y="570032"/>
                    <a:pt x="129035" y="577771"/>
                    <a:pt x="119575" y="577771"/>
                  </a:cubicBezTo>
                  <a:cubicBezTo>
                    <a:pt x="110114" y="577771"/>
                    <a:pt x="102374" y="570032"/>
                    <a:pt x="102374" y="560573"/>
                  </a:cubicBezTo>
                  <a:close/>
                  <a:moveTo>
                    <a:pt x="0" y="478022"/>
                  </a:moveTo>
                  <a:lnTo>
                    <a:pt x="34401" y="478022"/>
                  </a:lnTo>
                  <a:lnTo>
                    <a:pt x="34401" y="560573"/>
                  </a:lnTo>
                  <a:cubicBezTo>
                    <a:pt x="34401" y="570032"/>
                    <a:pt x="26661" y="577771"/>
                    <a:pt x="17200" y="577771"/>
                  </a:cubicBezTo>
                  <a:cubicBezTo>
                    <a:pt x="7740" y="577771"/>
                    <a:pt x="0" y="570032"/>
                    <a:pt x="0" y="560573"/>
                  </a:cubicBezTo>
                  <a:close/>
                  <a:moveTo>
                    <a:pt x="204886" y="401483"/>
                  </a:moveTo>
                  <a:lnTo>
                    <a:pt x="239287" y="401483"/>
                  </a:lnTo>
                  <a:lnTo>
                    <a:pt x="239287" y="443621"/>
                  </a:lnTo>
                  <a:lnTo>
                    <a:pt x="204886" y="443621"/>
                  </a:lnTo>
                  <a:close/>
                  <a:moveTo>
                    <a:pt x="102374" y="401483"/>
                  </a:moveTo>
                  <a:lnTo>
                    <a:pt x="136775" y="401483"/>
                  </a:lnTo>
                  <a:lnTo>
                    <a:pt x="136775" y="443621"/>
                  </a:lnTo>
                  <a:lnTo>
                    <a:pt x="102374" y="443621"/>
                  </a:lnTo>
                  <a:close/>
                  <a:moveTo>
                    <a:pt x="0" y="401483"/>
                  </a:moveTo>
                  <a:lnTo>
                    <a:pt x="34401" y="401483"/>
                  </a:lnTo>
                  <a:lnTo>
                    <a:pt x="34401" y="443621"/>
                  </a:lnTo>
                  <a:lnTo>
                    <a:pt x="0" y="443621"/>
                  </a:lnTo>
                  <a:close/>
                  <a:moveTo>
                    <a:pt x="204886" y="324944"/>
                  </a:moveTo>
                  <a:lnTo>
                    <a:pt x="239287" y="324944"/>
                  </a:lnTo>
                  <a:lnTo>
                    <a:pt x="239287" y="367082"/>
                  </a:lnTo>
                  <a:lnTo>
                    <a:pt x="204886" y="367082"/>
                  </a:lnTo>
                  <a:close/>
                  <a:moveTo>
                    <a:pt x="102374" y="324944"/>
                  </a:moveTo>
                  <a:lnTo>
                    <a:pt x="136775" y="324944"/>
                  </a:lnTo>
                  <a:lnTo>
                    <a:pt x="136775" y="367082"/>
                  </a:lnTo>
                  <a:lnTo>
                    <a:pt x="102374" y="367082"/>
                  </a:lnTo>
                  <a:close/>
                  <a:moveTo>
                    <a:pt x="0" y="324944"/>
                  </a:moveTo>
                  <a:lnTo>
                    <a:pt x="34401" y="324944"/>
                  </a:lnTo>
                  <a:lnTo>
                    <a:pt x="34401" y="367082"/>
                  </a:lnTo>
                  <a:lnTo>
                    <a:pt x="0" y="367082"/>
                  </a:lnTo>
                  <a:close/>
                  <a:moveTo>
                    <a:pt x="204886" y="249373"/>
                  </a:moveTo>
                  <a:lnTo>
                    <a:pt x="239287" y="249373"/>
                  </a:lnTo>
                  <a:lnTo>
                    <a:pt x="239287" y="290544"/>
                  </a:lnTo>
                  <a:lnTo>
                    <a:pt x="204886" y="290544"/>
                  </a:lnTo>
                  <a:close/>
                  <a:moveTo>
                    <a:pt x="102374" y="249373"/>
                  </a:moveTo>
                  <a:lnTo>
                    <a:pt x="136775" y="249373"/>
                  </a:lnTo>
                  <a:lnTo>
                    <a:pt x="136775" y="290544"/>
                  </a:lnTo>
                  <a:lnTo>
                    <a:pt x="102374" y="290544"/>
                  </a:lnTo>
                  <a:close/>
                  <a:moveTo>
                    <a:pt x="0" y="249373"/>
                  </a:moveTo>
                  <a:lnTo>
                    <a:pt x="34401" y="249373"/>
                  </a:lnTo>
                  <a:lnTo>
                    <a:pt x="34401" y="290544"/>
                  </a:lnTo>
                  <a:lnTo>
                    <a:pt x="0" y="290544"/>
                  </a:lnTo>
                  <a:close/>
                  <a:moveTo>
                    <a:pt x="17200" y="191761"/>
                  </a:moveTo>
                  <a:cubicBezTo>
                    <a:pt x="26661" y="191761"/>
                    <a:pt x="34401" y="199498"/>
                    <a:pt x="34401" y="208954"/>
                  </a:cubicBezTo>
                  <a:lnTo>
                    <a:pt x="34401" y="214971"/>
                  </a:lnTo>
                  <a:lnTo>
                    <a:pt x="0" y="214971"/>
                  </a:lnTo>
                  <a:lnTo>
                    <a:pt x="0" y="208954"/>
                  </a:lnTo>
                  <a:cubicBezTo>
                    <a:pt x="0" y="199498"/>
                    <a:pt x="7740" y="191761"/>
                    <a:pt x="17200" y="191761"/>
                  </a:cubicBezTo>
                  <a:close/>
                  <a:moveTo>
                    <a:pt x="204886" y="172834"/>
                  </a:moveTo>
                  <a:lnTo>
                    <a:pt x="239287" y="172834"/>
                  </a:lnTo>
                  <a:lnTo>
                    <a:pt x="239287" y="214972"/>
                  </a:lnTo>
                  <a:lnTo>
                    <a:pt x="204886" y="214972"/>
                  </a:lnTo>
                  <a:close/>
                  <a:moveTo>
                    <a:pt x="102374" y="172834"/>
                  </a:moveTo>
                  <a:lnTo>
                    <a:pt x="136775" y="172834"/>
                  </a:lnTo>
                  <a:lnTo>
                    <a:pt x="136775" y="214972"/>
                  </a:lnTo>
                  <a:lnTo>
                    <a:pt x="102374" y="214972"/>
                  </a:lnTo>
                  <a:close/>
                  <a:moveTo>
                    <a:pt x="222087" y="116052"/>
                  </a:moveTo>
                  <a:cubicBezTo>
                    <a:pt x="231547" y="116052"/>
                    <a:pt x="239287" y="123799"/>
                    <a:pt x="239287" y="133268"/>
                  </a:cubicBezTo>
                  <a:lnTo>
                    <a:pt x="239287" y="138433"/>
                  </a:lnTo>
                  <a:lnTo>
                    <a:pt x="204886" y="138433"/>
                  </a:lnTo>
                  <a:lnTo>
                    <a:pt x="204886" y="133268"/>
                  </a:lnTo>
                  <a:cubicBezTo>
                    <a:pt x="204886" y="123799"/>
                    <a:pt x="212626" y="116052"/>
                    <a:pt x="222087" y="116052"/>
                  </a:cubicBezTo>
                  <a:close/>
                  <a:moveTo>
                    <a:pt x="102374" y="96295"/>
                  </a:moveTo>
                  <a:lnTo>
                    <a:pt x="136775" y="96295"/>
                  </a:lnTo>
                  <a:lnTo>
                    <a:pt x="136775" y="138433"/>
                  </a:lnTo>
                  <a:lnTo>
                    <a:pt x="102374" y="138433"/>
                  </a:lnTo>
                  <a:close/>
                  <a:moveTo>
                    <a:pt x="119575" y="0"/>
                  </a:moveTo>
                  <a:cubicBezTo>
                    <a:pt x="129035" y="0"/>
                    <a:pt x="136775" y="7737"/>
                    <a:pt x="136775" y="17193"/>
                  </a:cubicBezTo>
                  <a:lnTo>
                    <a:pt x="136775" y="61894"/>
                  </a:lnTo>
                  <a:lnTo>
                    <a:pt x="102374" y="61894"/>
                  </a:lnTo>
                  <a:lnTo>
                    <a:pt x="102374" y="17193"/>
                  </a:lnTo>
                  <a:cubicBezTo>
                    <a:pt x="102374" y="7737"/>
                    <a:pt x="110114" y="0"/>
                    <a:pt x="11957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image" Target="file:///D:\qq&#25991;&#20214;\712321467\Image\C2C\Image2\%7b75232B38-A165-1FB7-499C-2E1C792CACB5%7d.png" TargetMode="External"/><Relationship Id="rId16" Type="http://schemas.openxmlformats.org/officeDocument/2006/relationships/image" Target="../media/image3.png"/><Relationship Id="rId15" Type="http://schemas.openxmlformats.org/officeDocument/2006/relationships/image" Target="../media/image1.jpe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30000"/>
            <a:lum/>
          </a:blip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"/>
          <p:cNvGrpSpPr/>
          <p:nvPr/>
        </p:nvGrpSpPr>
        <p:grpSpPr>
          <a:xfrm>
            <a:off x="427671" y="361684"/>
            <a:ext cx="477932" cy="170834"/>
            <a:chOff x="264939" y="188640"/>
            <a:chExt cx="604358" cy="216024"/>
          </a:xfrm>
          <a:solidFill>
            <a:srgbClr val="0D4960"/>
          </a:solidFill>
        </p:grpSpPr>
        <p:sp>
          <p:nvSpPr>
            <p:cNvPr id="3" name="燕尾形 2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700">
                <a:solidFill>
                  <a:srgbClr val="0070C0"/>
                </a:solidFill>
                <a:cs typeface="+mn-ea"/>
              </a:endParaRPr>
            </a:p>
          </p:txBody>
        </p:sp>
        <p:sp>
          <p:nvSpPr>
            <p:cNvPr id="4" name="燕尾形 3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700">
                <a:solidFill>
                  <a:srgbClr val="0070C0"/>
                </a:solidFill>
                <a:cs typeface="+mn-ea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/>
            <a:p>
              <a:endParaRPr lang="zh-CN" altLang="en-US" sz="700">
                <a:solidFill>
                  <a:srgbClr val="0070C0"/>
                </a:solidFill>
                <a:cs typeface="+mn-ea"/>
              </a:endParaRPr>
            </a:p>
          </p:txBody>
        </p:sp>
      </p:grpSp>
      <p:cxnSp>
        <p:nvCxnSpPr>
          <p:cNvPr id="7" name="3"/>
          <p:cNvCxnSpPr/>
          <p:nvPr/>
        </p:nvCxnSpPr>
        <p:spPr>
          <a:xfrm>
            <a:off x="1054060" y="647377"/>
            <a:ext cx="763058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1073743875" descr="学科网 zxxk.com"/>
          <p:cNvPicPr>
            <a:picLocks noChangeAspect="1"/>
          </p:cNvPicPr>
          <p:nvPr/>
        </p:nvPicPr>
        <p:blipFill>
          <a:blip r:embed="rId16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microsoft.com/office/2007/relationships/hdphoto" Target="../media/image5.wdp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5" Type="http://schemas.openxmlformats.org/officeDocument/2006/relationships/slideLayout" Target="../slideLayouts/slideLayout14.xml"/><Relationship Id="rId24" Type="http://schemas.openxmlformats.org/officeDocument/2006/relationships/tags" Target="../tags/tag31.xml"/><Relationship Id="rId23" Type="http://schemas.openxmlformats.org/officeDocument/2006/relationships/tags" Target="../tags/tag30.xml"/><Relationship Id="rId22" Type="http://schemas.openxmlformats.org/officeDocument/2006/relationships/tags" Target="../tags/tag29.xml"/><Relationship Id="rId21" Type="http://schemas.openxmlformats.org/officeDocument/2006/relationships/tags" Target="../tags/tag28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7" Type="http://schemas.openxmlformats.org/officeDocument/2006/relationships/tags" Target="../tags/tag38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0" Type="http://schemas.openxmlformats.org/officeDocument/2006/relationships/slideLayout" Target="../slideLayouts/slideLayout14.xml"/><Relationship Id="rId2" Type="http://schemas.openxmlformats.org/officeDocument/2006/relationships/tags" Target="../tags/tag40.xml"/><Relationship Id="rId19" Type="http://schemas.openxmlformats.org/officeDocument/2006/relationships/tags" Target="../tags/tag57.xml"/><Relationship Id="rId18" Type="http://schemas.openxmlformats.org/officeDocument/2006/relationships/tags" Target="../tags/tag56.xml"/><Relationship Id="rId17" Type="http://schemas.openxmlformats.org/officeDocument/2006/relationships/tags" Target="../tags/tag55.xml"/><Relationship Id="rId16" Type="http://schemas.openxmlformats.org/officeDocument/2006/relationships/tags" Target="../tags/tag54.xml"/><Relationship Id="rId15" Type="http://schemas.openxmlformats.org/officeDocument/2006/relationships/tags" Target="../tags/tag53.xml"/><Relationship Id="rId14" Type="http://schemas.openxmlformats.org/officeDocument/2006/relationships/tags" Target="../tags/tag52.xml"/><Relationship Id="rId13" Type="http://schemas.openxmlformats.org/officeDocument/2006/relationships/tags" Target="../tags/tag51.xml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tags" Target="../tags/tag48.xml"/><Relationship Id="rId1" Type="http://schemas.openxmlformats.org/officeDocument/2006/relationships/tags" Target="../tags/tag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image" Target="../media/image17.png"/><Relationship Id="rId1" Type="http://schemas.openxmlformats.org/officeDocument/2006/relationships/tags" Target="../tags/tag5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image" Target="../media/image20.png"/><Relationship Id="rId7" Type="http://schemas.openxmlformats.org/officeDocument/2006/relationships/image" Target="../media/image19.png"/><Relationship Id="rId6" Type="http://schemas.openxmlformats.org/officeDocument/2006/relationships/tags" Target="../tags/tag63.xml"/><Relationship Id="rId5" Type="http://schemas.openxmlformats.org/officeDocument/2006/relationships/image" Target="../media/image18.png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4" Type="http://schemas.openxmlformats.org/officeDocument/2006/relationships/slideLayout" Target="../slideLayouts/slideLayout14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9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microsoft.com/office/2007/relationships/hdphoto" Target="../media/image5.wdp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2500" r="12500"/>
          <a:stretch>
            <a:fillRect/>
          </a:stretch>
        </p:blipFill>
        <p:spPr>
          <a:xfrm>
            <a:off x="0" y="-67377"/>
            <a:ext cx="9144000" cy="521087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82326" y="2847284"/>
            <a:ext cx="2479662" cy="655229"/>
            <a:chOff x="1" y="3119838"/>
            <a:chExt cx="2057400" cy="687838"/>
          </a:xfrm>
          <a:solidFill>
            <a:schemeClr val="bg1"/>
          </a:solidFill>
        </p:grpSpPr>
        <p:sp>
          <p:nvSpPr>
            <p:cNvPr id="4" name="文本框 16"/>
            <p:cNvSpPr txBox="1"/>
            <p:nvPr/>
          </p:nvSpPr>
          <p:spPr>
            <a:xfrm>
              <a:off x="1" y="3390126"/>
              <a:ext cx="2057400" cy="417550"/>
            </a:xfrm>
            <a:prstGeom prst="rect">
              <a:avLst/>
            </a:prstGeom>
            <a:grpFill/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lvl="0" algn="r"/>
              <a:r>
                <a:rPr lang="en-US" altLang="zh-CN" sz="21525" b="1">
                  <a:solidFill>
                    <a:srgbClr val="D2DCE6"/>
                  </a:solidFill>
                  <a:cs typeface="+mn-ea"/>
                  <a:sym typeface="+mn-lt"/>
                </a:rPr>
                <a:t>data</a:t>
              </a:r>
              <a:endParaRPr lang="en-US" altLang="zh-CN" sz="21525" b="1">
                <a:solidFill>
                  <a:srgbClr val="D2DCE6"/>
                </a:solidFill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06369" y="3119838"/>
              <a:ext cx="1251032" cy="218356"/>
            </a:xfrm>
            <a:prstGeom prst="rect">
              <a:avLst/>
            </a:prstGeom>
            <a:grp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/>
            <a:p>
              <a:pPr lvl="0" algn="r"/>
              <a:r>
                <a:rPr lang="en-US" altLang="zh-CN" sz="7200" b="1">
                  <a:solidFill>
                    <a:srgbClr val="396692"/>
                  </a:solidFill>
                  <a:cs typeface="+mn-ea"/>
                  <a:sym typeface="+mn-lt"/>
                </a:rPr>
                <a:t>Hive</a:t>
              </a:r>
              <a:r>
                <a:rPr lang="zh-CN" altLang="en-US" sz="7200" b="1">
                  <a:solidFill>
                    <a:srgbClr val="396692"/>
                  </a:solidFill>
                  <a:cs typeface="+mn-ea"/>
                  <a:sym typeface="+mn-lt"/>
                </a:rPr>
                <a:t>概述</a:t>
              </a:r>
              <a:endParaRPr lang="zh-CN" altLang="en-US" sz="7200" b="1">
                <a:solidFill>
                  <a:srgbClr val="396692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1802397" y="2210228"/>
            <a:ext cx="6687820" cy="12700"/>
          </a:xfrm>
          <a:prstGeom prst="line">
            <a:avLst/>
          </a:prstGeom>
          <a:noFill/>
          <a:ln w="2540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13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938020" y="1320800"/>
            <a:ext cx="6774815" cy="745490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l" defTabSz="51435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400" b="1" spc="3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Hive</a:t>
            </a:r>
            <a:r>
              <a:rPr lang="zh-CN" altLang="en-US" sz="4400" b="1" spc="3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数据仓库工具</a:t>
            </a:r>
            <a:endParaRPr lang="zh-CN" altLang="en-US" sz="4400" b="1" spc="3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09925" y="3836035"/>
            <a:ext cx="3048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spc="300">
                <a:solidFill>
                  <a:schemeClr val="accent1"/>
                </a:solidFill>
                <a:cs typeface="+mn-ea"/>
              </a:rPr>
              <a:t>主讲：何永亚</a:t>
            </a:r>
            <a:endParaRPr lang="zh-CN" altLang="en-US" b="1" spc="300">
              <a:solidFill>
                <a:schemeClr val="accent1"/>
              </a:solidFill>
              <a:cs typeface="+mn-ea"/>
            </a:endParaRPr>
          </a:p>
          <a:p>
            <a:endParaRPr lang="zh-CN" altLang="en-US" b="1" spc="300">
              <a:solidFill>
                <a:schemeClr val="accent1"/>
              </a:solidFill>
              <a:cs typeface="+mn-ea"/>
            </a:endParaRPr>
          </a:p>
          <a:p>
            <a:r>
              <a:rPr lang="zh-CN" altLang="en-US" b="1" spc="300">
                <a:solidFill>
                  <a:schemeClr val="accent1"/>
                </a:solidFill>
                <a:cs typeface="+mn-ea"/>
              </a:rPr>
              <a:t>湖南软件职业技术大学</a:t>
            </a:r>
            <a:endParaRPr lang="zh-CN" altLang="en-US" b="1" spc="300">
              <a:solidFill>
                <a:schemeClr val="accent1"/>
              </a:solidFill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37820" y="1351280"/>
            <a:ext cx="4836160" cy="2489200"/>
          </a:xfrm>
        </p:spPr>
        <p:txBody>
          <a:bodyPr>
            <a:noAutofit/>
          </a:bodyPr>
          <a:lstStyle/>
          <a:p>
            <a:r>
              <a:rPr lang="zh-CN" altLang="en-US" sz="1700"/>
              <a:t>Hive技术的出现降低了大数据学习门槛，很多传统数据分析人员可以直接使用Hive进行了大数据分析，接下来先初步了解Hive的基本概念</a:t>
            </a:r>
            <a:endParaRPr lang="zh-CN" altLang="en-US" sz="17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/>
              <a:t>为什么要用</a:t>
            </a:r>
            <a:r>
              <a:rPr lang="en-US" altLang="zh-CN"/>
              <a:t>hive</a:t>
            </a:r>
            <a:endParaRPr lang="en-US" altLang="zh-CN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1160" y="1689100"/>
            <a:ext cx="3047365" cy="20701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在</a:t>
            </a:r>
            <a:r>
              <a:rPr lang="en-US" altLang="zh-CN"/>
              <a:t>Hadoop</a:t>
            </a:r>
            <a:r>
              <a:rPr lang="zh-CN" altLang="en-US"/>
              <a:t>生态系统中的位置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sp>
        <p:nvSpPr>
          <p:cNvPr id="9" name="标题 1"/>
          <p:cNvSpPr>
            <a:spLocks noGrp="1"/>
          </p:cNvSpPr>
          <p:nvPr/>
        </p:nvSpPr>
        <p:spPr>
          <a:xfrm>
            <a:off x="303530" y="1052830"/>
            <a:ext cx="6661785" cy="321310"/>
          </a:xfr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bg1">
                    <a:lumMod val="6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</a:lstStyle>
          <a:p>
            <a:r>
              <a:rPr lang="en-US" altLang="zh-CN"/>
              <a:t> </a:t>
            </a:r>
            <a:r>
              <a:rPr lang="en-US" altLang="zh-CN">
                <a:solidFill>
                  <a:schemeClr val="tx1"/>
                </a:solidFill>
              </a:rPr>
              <a:t> Hive</a:t>
            </a:r>
            <a:r>
              <a:rPr lang="zh-CN" altLang="en-US">
                <a:solidFill>
                  <a:schemeClr val="tx1"/>
                </a:solidFill>
              </a:rPr>
              <a:t>利用</a:t>
            </a:r>
            <a:r>
              <a:rPr lang="en-US" altLang="zh-CN">
                <a:solidFill>
                  <a:schemeClr val="tx1"/>
                </a:solidFill>
              </a:rPr>
              <a:t>HDFS</a:t>
            </a:r>
            <a:r>
              <a:rPr lang="zh-CN" altLang="en-US">
                <a:solidFill>
                  <a:schemeClr val="tx1"/>
                </a:solidFill>
              </a:rPr>
              <a:t>来存储数据，利用</a:t>
            </a:r>
            <a:r>
              <a:rPr lang="en-US" altLang="zh-CN">
                <a:solidFill>
                  <a:schemeClr val="tx1"/>
                </a:solidFill>
              </a:rPr>
              <a:t>MapReduce</a:t>
            </a:r>
            <a:r>
              <a:rPr lang="zh-CN" altLang="en-US">
                <a:solidFill>
                  <a:schemeClr val="tx1"/>
                </a:solidFill>
              </a:rPr>
              <a:t>来查询分析数据，那么</a:t>
            </a:r>
            <a:r>
              <a:rPr lang="en-US" altLang="zh-CN">
                <a:solidFill>
                  <a:schemeClr val="tx1"/>
                </a:solidFill>
              </a:rPr>
              <a:t>Hive</a:t>
            </a:r>
            <a:r>
              <a:rPr lang="zh-CN" altLang="en-US">
                <a:solidFill>
                  <a:schemeClr val="tx1"/>
                </a:solidFill>
              </a:rPr>
              <a:t>与</a:t>
            </a:r>
            <a:r>
              <a:rPr lang="en-US" altLang="zh-CN">
                <a:solidFill>
                  <a:schemeClr val="tx1"/>
                </a:solidFill>
              </a:rPr>
              <a:t>Hadoop</a:t>
            </a:r>
            <a:r>
              <a:rPr lang="zh-CN" altLang="en-US">
                <a:solidFill>
                  <a:schemeClr val="tx1"/>
                </a:solidFill>
              </a:rPr>
              <a:t>之间的关系总结如下。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文本框 67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687185" y="2856230"/>
            <a:ext cx="1351280" cy="6654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776" tIns="24388" rIns="48776" bIns="24388">
            <a:noAutofit/>
          </a:bodyPr>
          <a:p>
            <a:pPr algn="ctr">
              <a:buClrTx/>
              <a:buSzTx/>
              <a:buFontTx/>
            </a:pP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具有良好的扩展性，且能够实现与其他组件的集成开发。</a:t>
            </a:r>
            <a:endParaRPr lang="zh-CN" altLang="en-US" sz="108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3" name="PA-219194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1055" y="1635760"/>
            <a:ext cx="6410325" cy="3186430"/>
            <a:chOff x="-535681" y="1153748"/>
            <a:chExt cx="8524498" cy="5407338"/>
          </a:xfrm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PA-ïṧḷîḑê"/>
            <p:cNvSpPr/>
            <p:nvPr>
              <p:custDataLst>
                <p:tags r:id="rId3"/>
              </p:custDataLst>
            </p:nvPr>
          </p:nvSpPr>
          <p:spPr>
            <a:xfrm>
              <a:off x="5037038" y="1153748"/>
              <a:ext cx="2872804" cy="4956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3523" y="10800"/>
                  </a:lnTo>
                  <a:lnTo>
                    <a:pt x="0" y="21600"/>
                  </a:lnTo>
                  <a:lnTo>
                    <a:pt x="8079" y="21600"/>
                  </a:lnTo>
                  <a:lnTo>
                    <a:pt x="21600" y="10800"/>
                  </a:lnTo>
                  <a:lnTo>
                    <a:pt x="80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>
                <a:solidFill>
                  <a:schemeClr val="lt1"/>
                </a:solidFill>
                <a:latin typeface="字魂创细黑" panose="00000500000000000000" charset="-122"/>
                <a:ea typeface="字魂创细黑" panose="00000500000000000000" charset="-122"/>
                <a:cs typeface="字魂创细黑" panose="00000500000000000000" charset="-122"/>
                <a:sym typeface="字魂创细黑" panose="00000500000000000000" charset="-122"/>
              </a:endParaRPr>
            </a:p>
          </p:txBody>
        </p:sp>
        <p:sp>
          <p:nvSpPr>
            <p:cNvPr id="7" name="PA-îSľîḋe"/>
            <p:cNvSpPr/>
            <p:nvPr>
              <p:custDataLst>
                <p:tags r:id="rId4"/>
              </p:custDataLst>
            </p:nvPr>
          </p:nvSpPr>
          <p:spPr>
            <a:xfrm>
              <a:off x="-535681" y="4952247"/>
              <a:ext cx="6159275" cy="1608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19049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t">
              <a:noAutofit/>
            </a:bodyPr>
            <a:lstStyle/>
            <a:p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对</a:t>
              </a:r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HQL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查询语句的解释、优化、生成查询计划等过程均是由</a:t>
              </a:r>
              <a:r>
                <a:rPr lang="en-US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 </a:t>
              </a:r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Hive</a:t>
              </a:r>
              <a:r>
                <a:rPr lang="en-US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 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完成的，而查询计划被转化为</a:t>
              </a:r>
              <a:r>
                <a:rPr lang="en-US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 </a:t>
              </a:r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MapReduce</a:t>
              </a:r>
              <a:r>
                <a:rPr lang="en-US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 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任务之后需要运行在</a:t>
              </a:r>
              <a:r>
                <a:rPr lang="en-US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 </a:t>
              </a:r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Hadoop</a:t>
              </a:r>
              <a:r>
                <a:rPr lang="en-US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 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集群之上。</a:t>
              </a:r>
              <a:endParaRPr lang="zh-CN" altLang="en-US">
                <a:latin typeface="字魂创细黑" panose="00000500000000000000" charset="-122"/>
                <a:ea typeface="字魂创细黑" panose="00000500000000000000" charset="-122"/>
                <a:cs typeface="字魂创细黑" panose="00000500000000000000" charset="-122"/>
                <a:sym typeface="字魂创细黑" panose="00000500000000000000" charset="-122"/>
              </a:endParaRPr>
            </a:p>
            <a:p>
              <a:endParaRPr lang="zh-CN" altLang="en-US" sz="800">
                <a:latin typeface="字魂创细黑" panose="00000500000000000000" charset="-122"/>
                <a:ea typeface="字魂创细黑" panose="00000500000000000000" charset="-122"/>
                <a:cs typeface="字魂创细黑" panose="00000500000000000000" charset="-122"/>
                <a:sym typeface="字魂创细黑" panose="00000500000000000000" charset="-122"/>
              </a:endParaRPr>
            </a:p>
          </p:txBody>
        </p:sp>
        <p:sp>
          <p:nvSpPr>
            <p:cNvPr id="11" name="PA-íslîḍê"/>
            <p:cNvSpPr/>
            <p:nvPr>
              <p:custDataLst>
                <p:tags r:id="rId5"/>
              </p:custDataLst>
            </p:nvPr>
          </p:nvSpPr>
          <p:spPr>
            <a:xfrm>
              <a:off x="-535681" y="3228105"/>
              <a:ext cx="6300434" cy="1024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0560" y="21600"/>
                  </a:lnTo>
                  <a:lnTo>
                    <a:pt x="21600" y="10800"/>
                  </a:lnTo>
                  <a:lnTo>
                    <a:pt x="20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t">
              <a:normAutofit lnSpcReduction="20000"/>
            </a:bodyPr>
            <a:lstStyle/>
            <a:p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Hive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中的所有数据都存储在</a:t>
              </a:r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Hadoop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分布式文件系统中。</a:t>
              </a:r>
              <a:endParaRPr lang="zh-CN" altLang="en-US">
                <a:latin typeface="字魂创细黑" panose="00000500000000000000" charset="-122"/>
                <a:ea typeface="字魂创细黑" panose="00000500000000000000" charset="-122"/>
                <a:cs typeface="字魂创细黑" panose="00000500000000000000" charset="-122"/>
                <a:sym typeface="字魂创细黑" panose="00000500000000000000" charset="-122"/>
              </a:endParaRPr>
            </a:p>
          </p:txBody>
        </p:sp>
        <p:sp>
          <p:nvSpPr>
            <p:cNvPr id="13" name="PA-íṣḻîḍè"/>
            <p:cNvSpPr/>
            <p:nvPr>
              <p:custDataLst>
                <p:tags r:id="rId6"/>
              </p:custDataLst>
            </p:nvPr>
          </p:nvSpPr>
          <p:spPr>
            <a:xfrm>
              <a:off x="-453787" y="1274438"/>
              <a:ext cx="6077382" cy="807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0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t">
              <a:normAutofit/>
            </a:bodyPr>
            <a:lstStyle/>
            <a:p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Hive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需要构建在</a:t>
              </a:r>
              <a:r>
                <a:rPr lang="en-US" altLang="zh-CN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Hadoop</a:t>
              </a:r>
              <a:r>
                <a:rPr lang="zh-CN" altLang="en-US">
                  <a:latin typeface="字魂创细黑" panose="00000500000000000000" charset="-122"/>
                  <a:ea typeface="字魂创细黑" panose="00000500000000000000" charset="-122"/>
                  <a:cs typeface="字魂创细黑" panose="00000500000000000000" charset="-122"/>
                  <a:sym typeface="字魂创细黑" panose="00000500000000000000" charset="-122"/>
                </a:rPr>
                <a:t>集群之上。</a:t>
              </a:r>
              <a:endParaRPr lang="zh-CN" altLang="en-US">
                <a:latin typeface="字魂创细黑" panose="00000500000000000000" charset="-122"/>
                <a:ea typeface="字魂创细黑" panose="00000500000000000000" charset="-122"/>
                <a:cs typeface="字魂创细黑" panose="00000500000000000000" charset="-122"/>
                <a:sym typeface="字魂创细黑" panose="00000500000000000000" charset="-122"/>
              </a:endParaRPr>
            </a:p>
          </p:txBody>
        </p:sp>
        <p:sp>
          <p:nvSpPr>
            <p:cNvPr id="14" name="PA-íṣlíde"/>
            <p:cNvSpPr/>
            <p:nvPr>
              <p:custDataLst>
                <p:tags r:id="rId7"/>
              </p:custDataLst>
            </p:nvPr>
          </p:nvSpPr>
          <p:spPr>
            <a:xfrm>
              <a:off x="5348499" y="1354320"/>
              <a:ext cx="2640318" cy="4555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3523" y="10800"/>
                  </a:lnTo>
                  <a:lnTo>
                    <a:pt x="0" y="21600"/>
                  </a:lnTo>
                  <a:lnTo>
                    <a:pt x="8079" y="21600"/>
                  </a:lnTo>
                  <a:lnTo>
                    <a:pt x="21600" y="10800"/>
                  </a:lnTo>
                  <a:lnTo>
                    <a:pt x="807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algn="ctr"/>
              <a:endParaRPr>
                <a:solidFill>
                  <a:schemeClr val="lt1"/>
                </a:solidFill>
                <a:latin typeface="字魂创细黑" panose="00000500000000000000" charset="-122"/>
                <a:ea typeface="字魂创细黑" panose="00000500000000000000" charset="-122"/>
                <a:cs typeface="字魂创细黑" panose="00000500000000000000" charset="-122"/>
                <a:sym typeface="字魂创细黑" panose="00000500000000000000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81940" y="1212850"/>
            <a:ext cx="4804410" cy="2571115"/>
          </a:xfrm>
        </p:spPr>
        <p:txBody>
          <a:bodyPr>
            <a:noAutofit/>
          </a:bodyPr>
          <a:lstStyle/>
          <a:p>
            <a:r>
              <a:rPr lang="en-US" altLang="zh-CN"/>
              <a:t>Hive</a:t>
            </a:r>
            <a:r>
              <a:rPr lang="zh-CN" altLang="en-US"/>
              <a:t>是构建在</a:t>
            </a:r>
            <a:r>
              <a:rPr lang="en-US" altLang="zh-CN"/>
              <a:t>Hadoop</a:t>
            </a:r>
            <a:r>
              <a:rPr lang="zh-CN" altLang="en-US"/>
              <a:t>之上的离线分析系统，主要用于存储和处理海量结构数据。这些海量结构化数据一般存储就在</a:t>
            </a:r>
            <a:r>
              <a:rPr lang="en-US" altLang="zh-CN"/>
              <a:t>HDFS</a:t>
            </a:r>
            <a:r>
              <a:rPr lang="zh-CN" altLang="en-US"/>
              <a:t>上，</a:t>
            </a:r>
            <a:r>
              <a:rPr lang="en-US" altLang="zh-CN"/>
              <a:t>Hive</a:t>
            </a:r>
            <a:r>
              <a:rPr lang="zh-CN" altLang="en-US"/>
              <a:t>可以将上面的数据映射到一张数据表，赋予数据一种表结构，同时</a:t>
            </a:r>
            <a:r>
              <a:rPr lang="en-US" altLang="zh-CN"/>
              <a:t>Hive</a:t>
            </a:r>
            <a:r>
              <a:rPr lang="zh-CN" altLang="en-US"/>
              <a:t>提供了丰富的类</a:t>
            </a:r>
            <a:r>
              <a:rPr lang="en-US" altLang="zh-CN"/>
              <a:t>SQL</a:t>
            </a:r>
            <a:r>
              <a:rPr lang="zh-CN" altLang="en-US"/>
              <a:t>（简称</a:t>
            </a:r>
            <a:r>
              <a:rPr lang="en-US" altLang="zh-CN"/>
              <a:t>HQL</a:t>
            </a:r>
            <a:r>
              <a:rPr lang="zh-CN" altLang="en-US"/>
              <a:t>）语言对表中的数据进行统计分析。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定义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1940" y="1213485"/>
            <a:ext cx="3156585" cy="27571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81940" y="1212850"/>
            <a:ext cx="5132070" cy="2571115"/>
          </a:xfrm>
        </p:spPr>
        <p:txBody>
          <a:bodyPr>
            <a:noAutofit/>
          </a:bodyPr>
          <a:lstStyle/>
          <a:p>
            <a:r>
              <a:rPr lang="en-US" altLang="zh-CN"/>
              <a:t>Hive</a:t>
            </a:r>
            <a:r>
              <a:rPr lang="zh-CN" altLang="en-US"/>
              <a:t>首先对</a:t>
            </a:r>
            <a:r>
              <a:rPr lang="en-US" altLang="zh-CN"/>
              <a:t>HQL</a:t>
            </a:r>
            <a:r>
              <a:rPr lang="zh-CN" altLang="en-US"/>
              <a:t>语言进行解析和转换，生成一系列</a:t>
            </a:r>
            <a:r>
              <a:rPr lang="en-US" altLang="zh-CN"/>
              <a:t>MapReduce</a:t>
            </a:r>
            <a:r>
              <a:rPr lang="zh-CN" altLang="en-US"/>
              <a:t>任务，然后再</a:t>
            </a:r>
            <a:r>
              <a:rPr lang="en-US" altLang="zh-CN"/>
              <a:t>Hadoop</a:t>
            </a:r>
            <a:r>
              <a:rPr lang="zh-CN" altLang="en-US"/>
              <a:t>集群上执行</a:t>
            </a:r>
            <a:r>
              <a:rPr lang="en-US" altLang="zh-CN"/>
              <a:t>MapReduce</a:t>
            </a:r>
            <a:r>
              <a:rPr lang="zh-CN" altLang="en-US"/>
              <a:t>任务完成对数据的处理。这样，不熟悉</a:t>
            </a:r>
            <a:r>
              <a:rPr lang="en-US" altLang="zh-CN"/>
              <a:t>MapReduce</a:t>
            </a:r>
            <a:r>
              <a:rPr lang="zh-CN" altLang="en-US"/>
              <a:t>的用户也能很方便地利用</a:t>
            </a:r>
            <a:r>
              <a:rPr lang="en-US" altLang="zh-CN"/>
              <a:t>HQL</a:t>
            </a:r>
            <a:r>
              <a:rPr lang="zh-CN" altLang="en-US"/>
              <a:t>语句对数据进行查询、分析、汇总。目前，</a:t>
            </a:r>
            <a:r>
              <a:rPr lang="en-US" altLang="zh-CN"/>
              <a:t>Hive</a:t>
            </a:r>
            <a:r>
              <a:rPr lang="zh-CN" altLang="en-US"/>
              <a:t>已经是一个非常成功的</a:t>
            </a:r>
            <a:r>
              <a:rPr lang="en-US" altLang="zh-CN"/>
              <a:t>Apache</a:t>
            </a:r>
            <a:r>
              <a:rPr lang="zh-CN" altLang="en-US"/>
              <a:t>项目，很多公司和组织都将</a:t>
            </a:r>
            <a:r>
              <a:rPr lang="en-US" altLang="zh-CN"/>
              <a:t>Hive</a:t>
            </a:r>
            <a:r>
              <a:rPr lang="zh-CN" altLang="en-US"/>
              <a:t>当做大数据仓库工具。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定义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63310" y="1212850"/>
            <a:ext cx="1800225" cy="249555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281940" y="1212850"/>
            <a:ext cx="7576185" cy="1753870"/>
          </a:xfrm>
        </p:spPr>
        <p:txBody>
          <a:bodyPr>
            <a:noAutofit/>
          </a:bodyPr>
          <a:lstStyle/>
          <a:p>
            <a:r>
              <a:rPr lang="en-US" altLang="zh-CN"/>
              <a:t>Hive</a:t>
            </a:r>
            <a:r>
              <a:rPr lang="zh-CN" altLang="en-US"/>
              <a:t>的诞生源于</a:t>
            </a:r>
            <a:r>
              <a:rPr lang="en-US" altLang="en-US"/>
              <a:t> </a:t>
            </a:r>
            <a:r>
              <a:rPr lang="en-US" altLang="zh-CN"/>
              <a:t>Facebook</a:t>
            </a:r>
            <a:r>
              <a:rPr lang="en-US" altLang="en-US"/>
              <a:t> </a:t>
            </a:r>
            <a:r>
              <a:rPr lang="zh-CN" altLang="en-US"/>
              <a:t>的日志分析需求，面对海量的结构化数据，</a:t>
            </a:r>
            <a:r>
              <a:rPr lang="en-US" altLang="en-US"/>
              <a:t> </a:t>
            </a:r>
            <a:r>
              <a:rPr lang="en-US" altLang="zh-CN"/>
              <a:t>Hive</a:t>
            </a:r>
            <a:r>
              <a:rPr lang="zh-CN" altLang="en-US"/>
              <a:t>能够以较低的成本完成以往需要大规模数据库才能完成的任务，并且学习门槛相对较低，应用开发灵活且高效。后来</a:t>
            </a:r>
            <a:r>
              <a:rPr lang="en-US" altLang="zh-CN"/>
              <a:t>Facebook</a:t>
            </a:r>
            <a:r>
              <a:rPr lang="zh-CN" altLang="en-US"/>
              <a:t>将</a:t>
            </a:r>
            <a:r>
              <a:rPr lang="en-US" altLang="zh-CN"/>
              <a:t>Hive</a:t>
            </a:r>
            <a:r>
              <a:rPr lang="zh-CN" altLang="en-US"/>
              <a:t>开源给了</a:t>
            </a:r>
            <a:r>
              <a:rPr lang="en-US" altLang="en-US"/>
              <a:t> </a:t>
            </a:r>
            <a:r>
              <a:rPr lang="en-US" altLang="zh-CN"/>
              <a:t>Apache</a:t>
            </a:r>
            <a:r>
              <a:rPr lang="zh-CN" altLang="en-US"/>
              <a:t>，成为</a:t>
            </a:r>
            <a:r>
              <a:rPr lang="en-US" altLang="en-US"/>
              <a:t> </a:t>
            </a:r>
            <a:r>
              <a:rPr lang="en-US" altLang="zh-CN"/>
              <a:t>Apache</a:t>
            </a:r>
            <a:r>
              <a:rPr lang="en-US" altLang="en-US"/>
              <a:t> </a:t>
            </a:r>
            <a:r>
              <a:rPr lang="zh-CN" altLang="en-US"/>
              <a:t>的一个顶级项目，至此</a:t>
            </a:r>
            <a:r>
              <a:rPr lang="en-US" altLang="zh-CN"/>
              <a:t>Hive</a:t>
            </a:r>
            <a:r>
              <a:rPr lang="zh-CN" altLang="en-US"/>
              <a:t>在大数据应用方面得到了快速的发展和普及。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产生的背景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-214748248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72590" y="2870835"/>
            <a:ext cx="5511165" cy="13849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的优缺点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grpSp>
        <p:nvGrpSpPr>
          <p:cNvPr id="5" name="组合 31"/>
          <p:cNvGrpSpPr/>
          <p:nvPr>
            <p:custDataLst>
              <p:tags r:id="rId1"/>
            </p:custDataLst>
          </p:nvPr>
        </p:nvGrpSpPr>
        <p:grpSpPr>
          <a:xfrm>
            <a:off x="619160" y="1493986"/>
            <a:ext cx="1675102" cy="2630799"/>
            <a:chOff x="778084" y="1038958"/>
            <a:chExt cx="1850186" cy="2900945"/>
          </a:xfrm>
        </p:grpSpPr>
        <p:sp>
          <p:nvSpPr>
            <p:cNvPr id="33" name="圆角矩形 32"/>
            <p:cNvSpPr/>
            <p:nvPr>
              <p:custDataLst>
                <p:tags r:id="rId2"/>
              </p:custDataLst>
            </p:nvPr>
          </p:nvSpPr>
          <p:spPr>
            <a:xfrm>
              <a:off x="886815" y="1038958"/>
              <a:ext cx="1632723" cy="1502119"/>
            </a:xfrm>
            <a:prstGeom prst="roundRect">
              <a:avLst>
                <a:gd name="adj" fmla="val 935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/>
            </a:p>
          </p:txBody>
        </p:sp>
        <p:sp>
          <p:nvSpPr>
            <p:cNvPr id="34" name="任意多边形 33"/>
            <p:cNvSpPr/>
            <p:nvPr>
              <p:custDataLst>
                <p:tags r:id="rId3"/>
              </p:custDataLst>
            </p:nvPr>
          </p:nvSpPr>
          <p:spPr>
            <a:xfrm>
              <a:off x="778084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4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rgbClr val="92D050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35" name="椭圆 34"/>
            <p:cNvSpPr/>
            <p:nvPr>
              <p:custDataLst>
                <p:tags r:id="rId4"/>
              </p:custDataLst>
            </p:nvPr>
          </p:nvSpPr>
          <p:spPr>
            <a:xfrm>
              <a:off x="1402412" y="1648209"/>
              <a:ext cx="601529" cy="600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17" name="文本框 11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04926" y="1222952"/>
              <a:ext cx="839367" cy="609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p>
              <a:pPr algn="ctr"/>
              <a:r>
                <a:rPr lang="en-US" altLang="zh-HK" sz="327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01</a:t>
              </a:r>
              <a:endParaRPr lang="zh-HK" altLang="en-US" sz="327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  <p:sp>
          <p:nvSpPr>
            <p:cNvPr id="38919" name="文本框 65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999016" y="2355344"/>
              <a:ext cx="1391520" cy="133739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noAutofit/>
            </a:bodyPr>
            <a:p>
              <a:pPr algn="l"/>
              <a:r>
                <a:rPr lang="en-US" altLang="zh-CN" sz="108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Hive</a:t>
              </a:r>
              <a:r>
                <a:rPr lang="zh-CN" altLang="en-US" sz="108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适合数据的批处理，解决了传统关系型数据库在海量数据处理上的瓶颈。</a:t>
              </a:r>
              <a:endPara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38"/>
          <p:cNvGrpSpPr/>
          <p:nvPr>
            <p:custDataLst>
              <p:tags r:id="rId7"/>
            </p:custDataLst>
          </p:nvPr>
        </p:nvGrpSpPr>
        <p:grpSpPr>
          <a:xfrm>
            <a:off x="2552414" y="1493986"/>
            <a:ext cx="1676691" cy="2630799"/>
            <a:chOff x="2690633" y="1038958"/>
            <a:chExt cx="1850186" cy="2900945"/>
          </a:xfrm>
        </p:grpSpPr>
        <p:sp>
          <p:nvSpPr>
            <p:cNvPr id="40" name="圆角矩形 39"/>
            <p:cNvSpPr/>
            <p:nvPr>
              <p:custDataLst>
                <p:tags r:id="rId8"/>
              </p:custDataLst>
            </p:nvPr>
          </p:nvSpPr>
          <p:spPr>
            <a:xfrm>
              <a:off x="2799261" y="1038958"/>
              <a:ext cx="1632929" cy="1502119"/>
            </a:xfrm>
            <a:prstGeom prst="roundRect">
              <a:avLst>
                <a:gd name="adj" fmla="val 935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/>
            </a:p>
          </p:txBody>
        </p:sp>
        <p:sp>
          <p:nvSpPr>
            <p:cNvPr id="41" name="任意多边形 40"/>
            <p:cNvSpPr/>
            <p:nvPr>
              <p:custDataLst>
                <p:tags r:id="rId9"/>
              </p:custDataLst>
            </p:nvPr>
          </p:nvSpPr>
          <p:spPr>
            <a:xfrm>
              <a:off x="2690633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4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42" name="椭圆 41"/>
            <p:cNvSpPr/>
            <p:nvPr>
              <p:custDataLst>
                <p:tags r:id="rId10"/>
              </p:custDataLst>
            </p:nvPr>
          </p:nvSpPr>
          <p:spPr>
            <a:xfrm>
              <a:off x="3316121" y="1648209"/>
              <a:ext cx="599208" cy="60049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24" name="文本框 48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3185327" y="1222952"/>
              <a:ext cx="894944" cy="60955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p>
              <a:pPr algn="ctr"/>
              <a:r>
                <a:rPr lang="en-US" altLang="zh-HK" sz="327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02</a:t>
              </a:r>
              <a:endParaRPr lang="zh-HK" altLang="en-US" sz="327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  <p:sp>
          <p:nvSpPr>
            <p:cNvPr id="38926" name="文本框 67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55048" y="2355658"/>
              <a:ext cx="1321356" cy="78563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p>
              <a:pPr lvl="0" algn="ctr">
                <a:buClrTx/>
                <a:buSzTx/>
                <a:buFontTx/>
              </a:pPr>
              <a:r>
                <a:rPr lang="en-US" altLang="zh-CN" sz="108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Hive</a:t>
              </a:r>
              <a:r>
                <a:rPr lang="zh-CN" altLang="en-US" sz="108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构建在</a:t>
              </a:r>
              <a:r>
                <a:rPr lang="en-US" altLang="zh-CN" sz="108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Hadoop</a:t>
              </a:r>
              <a:r>
                <a:rPr lang="zh-CN" altLang="en-US" sz="108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之上，充分利用了集群的存储资源、计算资源。</a:t>
              </a:r>
              <a:endPara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8" name="组合 45"/>
          <p:cNvGrpSpPr/>
          <p:nvPr>
            <p:custDataLst>
              <p:tags r:id="rId13"/>
            </p:custDataLst>
          </p:nvPr>
        </p:nvGrpSpPr>
        <p:grpSpPr>
          <a:xfrm>
            <a:off x="4481220" y="1493986"/>
            <a:ext cx="1675102" cy="2630799"/>
            <a:chOff x="4603182" y="1038958"/>
            <a:chExt cx="1850186" cy="2900945"/>
          </a:xfrm>
        </p:grpSpPr>
        <p:sp>
          <p:nvSpPr>
            <p:cNvPr id="47" name="圆角矩形 46"/>
            <p:cNvSpPr/>
            <p:nvPr>
              <p:custDataLst>
                <p:tags r:id="rId14"/>
              </p:custDataLst>
            </p:nvPr>
          </p:nvSpPr>
          <p:spPr>
            <a:xfrm>
              <a:off x="4711913" y="1038958"/>
              <a:ext cx="1632723" cy="1502119"/>
            </a:xfrm>
            <a:prstGeom prst="roundRect">
              <a:avLst>
                <a:gd name="adj" fmla="val 9350"/>
              </a:avLst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/>
            </a:p>
          </p:txBody>
        </p:sp>
        <p:sp>
          <p:nvSpPr>
            <p:cNvPr id="48" name="任意多边形 47"/>
            <p:cNvSpPr/>
            <p:nvPr>
              <p:custDataLst>
                <p:tags r:id="rId15"/>
              </p:custDataLst>
            </p:nvPr>
          </p:nvSpPr>
          <p:spPr>
            <a:xfrm>
              <a:off x="4603182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4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rgbClr val="00B0F0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49" name="椭圆 48"/>
            <p:cNvSpPr/>
            <p:nvPr>
              <p:custDataLst>
                <p:tags r:id="rId16"/>
              </p:custDataLst>
            </p:nvPr>
          </p:nvSpPr>
          <p:spPr>
            <a:xfrm>
              <a:off x="5227510" y="1648209"/>
              <a:ext cx="601529" cy="6004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38931" name="文本框 54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5044295" y="1222952"/>
              <a:ext cx="978584" cy="60707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p>
              <a:pPr algn="ctr"/>
              <a:r>
                <a:rPr lang="en-US" altLang="zh-HK" sz="327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03</a:t>
              </a:r>
              <a:endParaRPr lang="zh-HK" altLang="en-US" sz="327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</p:grpSp>
      <p:sp>
        <p:nvSpPr>
          <p:cNvPr id="9" name="标题 1"/>
          <p:cNvSpPr>
            <a:spLocks noGrp="1"/>
          </p:cNvSpPr>
          <p:nvPr/>
        </p:nvSpPr>
        <p:spPr>
          <a:xfrm>
            <a:off x="303530" y="1052830"/>
            <a:ext cx="2550795" cy="321310"/>
          </a:xfr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bg1">
                    <a:lumMod val="6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</a:lstStyle>
          <a:p>
            <a:r>
              <a:rPr lang="en-US" altLang="zh-CN"/>
              <a:t>hive</a:t>
            </a:r>
            <a:r>
              <a:rPr lang="zh-CN" altLang="en-US"/>
              <a:t>的优点</a:t>
            </a:r>
            <a:endParaRPr lang="zh-CN" altLang="en-US"/>
          </a:p>
        </p:txBody>
      </p:sp>
      <p:grpSp>
        <p:nvGrpSpPr>
          <p:cNvPr id="11" name="组合 45"/>
          <p:cNvGrpSpPr/>
          <p:nvPr>
            <p:custDataLst>
              <p:tags r:id="rId18"/>
            </p:custDataLst>
          </p:nvPr>
        </p:nvGrpSpPr>
        <p:grpSpPr>
          <a:xfrm>
            <a:off x="6522720" y="1494155"/>
            <a:ext cx="1675130" cy="2693670"/>
            <a:chOff x="4603182" y="1038958"/>
            <a:chExt cx="1850186" cy="2900945"/>
          </a:xfrm>
        </p:grpSpPr>
        <p:sp>
          <p:nvSpPr>
            <p:cNvPr id="13" name="圆角矩形 12"/>
            <p:cNvSpPr/>
            <p:nvPr>
              <p:custDataLst>
                <p:tags r:id="rId19"/>
              </p:custDataLst>
            </p:nvPr>
          </p:nvSpPr>
          <p:spPr>
            <a:xfrm>
              <a:off x="4711913" y="1038958"/>
              <a:ext cx="1632723" cy="1502119"/>
            </a:xfrm>
            <a:prstGeom prst="roundRect">
              <a:avLst>
                <a:gd name="adj" fmla="val 935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/>
            </a:p>
          </p:txBody>
        </p:sp>
        <p:sp>
          <p:nvSpPr>
            <p:cNvPr id="14" name="任意多边形 13"/>
            <p:cNvSpPr/>
            <p:nvPr>
              <p:custDataLst>
                <p:tags r:id="rId20"/>
              </p:custDataLst>
            </p:nvPr>
          </p:nvSpPr>
          <p:spPr>
            <a:xfrm>
              <a:off x="4603182" y="1947582"/>
              <a:ext cx="1850186" cy="199232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4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rgbClr val="FF0000"/>
            </a:solidFill>
            <a:ln w="3175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solidFill>
                  <a:schemeClr val="bg1"/>
                </a:solidFill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21"/>
              </p:custDataLst>
            </p:nvPr>
          </p:nvSpPr>
          <p:spPr>
            <a:xfrm>
              <a:off x="5227510" y="1648209"/>
              <a:ext cx="601529" cy="60049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8776" tIns="24388" rIns="48776" bIns="24388" anchor="ctr"/>
            <a:p>
              <a:pPr algn="ctr" fontAlgn="auto"/>
              <a:endParaRPr lang="zh-HK" altLang="en-US" noProof="1">
                <a:latin typeface="Impact" panose="020B0806030902050204" pitchFamily="34" charset="0"/>
              </a:endParaRPr>
            </a:p>
          </p:txBody>
        </p:sp>
        <p:sp>
          <p:nvSpPr>
            <p:cNvPr id="16" name="文本框 54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044295" y="1222952"/>
              <a:ext cx="978584" cy="59290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lIns="48776" tIns="24388" rIns="48776" bIns="24388">
              <a:spAutoFit/>
            </a:bodyPr>
            <a:p>
              <a:pPr algn="ctr"/>
              <a:r>
                <a:rPr lang="en-US" altLang="zh-HK" sz="3270">
                  <a:solidFill>
                    <a:schemeClr val="bg1"/>
                  </a:solidFill>
                  <a:latin typeface="Impact" panose="020B0806030902050204" pitchFamily="34" charset="0"/>
                  <a:ea typeface="张海山锐谐体2.0-授权联系：Samtype@QQ.com" pitchFamily="2" charset="-122"/>
                </a:rPr>
                <a:t>04</a:t>
              </a:r>
              <a:endParaRPr lang="zh-HK" altLang="en-US" sz="3270">
                <a:solidFill>
                  <a:schemeClr val="bg1"/>
                </a:solidFill>
                <a:latin typeface="Impact" panose="020B0806030902050204" pitchFamily="34" charset="0"/>
                <a:ea typeface="张海山锐谐体2.0-授权联系：Samtype@QQ.com" pitchFamily="2" charset="-122"/>
              </a:endParaRPr>
            </a:p>
          </p:txBody>
        </p:sp>
      </p:grpSp>
      <p:sp>
        <p:nvSpPr>
          <p:cNvPr id="18" name="文本框 67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4739579" y="2750935"/>
            <a:ext cx="1197450" cy="12103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8776" tIns="24388" rIns="48776" bIns="24388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学习使用成本低，支持标准的</a:t>
            </a:r>
            <a:r>
              <a:rPr lang="en-US" altLang="zh-CN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SQL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语法，这样就免去了编写</a:t>
            </a:r>
            <a:r>
              <a:rPr lang="en-US" altLang="zh-CN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MapReduce</a:t>
            </a: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程序的过程，减少了开发成本。</a:t>
            </a:r>
            <a:endParaRPr lang="zh-CN" altLang="en-US" sz="108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9" name="文本框 67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687185" y="2856230"/>
            <a:ext cx="1351280" cy="6654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8776" tIns="24388" rIns="48776" bIns="24388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8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具有良好的扩展性，且能够实现与其他组件的集成开发。</a:t>
            </a:r>
            <a:endParaRPr lang="zh-CN" altLang="en-US" sz="108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概述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的优缺点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sp>
        <p:nvSpPr>
          <p:cNvPr id="9" name="标题 1"/>
          <p:cNvSpPr>
            <a:spLocks noGrp="1"/>
          </p:cNvSpPr>
          <p:nvPr/>
        </p:nvSpPr>
        <p:spPr>
          <a:xfrm>
            <a:off x="303530" y="1052830"/>
            <a:ext cx="2550795" cy="321310"/>
          </a:xfr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kern="1200">
                <a:solidFill>
                  <a:schemeClr val="bg1">
                    <a:lumMod val="6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j-cs"/>
              </a:defRPr>
            </a:lvl1pPr>
          </a:lstStyle>
          <a:p>
            <a:r>
              <a:rPr lang="en-US" altLang="zh-CN"/>
              <a:t>hive</a:t>
            </a:r>
            <a:r>
              <a:rPr lang="zh-CN" altLang="en-US"/>
              <a:t>的缺点</a:t>
            </a:r>
            <a:endParaRPr lang="zh-CN" altLang="en-US"/>
          </a:p>
        </p:txBody>
      </p:sp>
      <p:sp>
        <p:nvSpPr>
          <p:cNvPr id="13" name="Oval 5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823971" y="1471795"/>
            <a:ext cx="982804" cy="982804"/>
          </a:xfrm>
          <a:prstGeom prst="ellipse">
            <a:avLst/>
          </a:prstGeom>
          <a:solidFill>
            <a:srgbClr val="0C98A6"/>
          </a:solidFill>
          <a:ln w="38100"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Bahnschrift SemiLight Condensed" panose="020B0502040204020203" pitchFamily="34" charset="0"/>
                <a:cs typeface="+mn-ea"/>
                <a:sym typeface="+mn-lt"/>
              </a:rPr>
              <a:t>01</a:t>
            </a:r>
            <a:endParaRPr lang="en-US" sz="3200" dirty="0">
              <a:solidFill>
                <a:schemeClr val="bg1"/>
              </a:solidFill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17" name="Oval 7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823336" y="2603363"/>
            <a:ext cx="982804" cy="982804"/>
          </a:xfrm>
          <a:prstGeom prst="ellipse">
            <a:avLst/>
          </a:prstGeom>
          <a:solidFill>
            <a:srgbClr val="ED6D4F"/>
          </a:solidFill>
          <a:ln w="38100"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Bahnschrift SemiLight Condensed" panose="020B0502040204020203" pitchFamily="34" charset="0"/>
                <a:cs typeface="+mn-ea"/>
                <a:sym typeface="+mn-lt"/>
              </a:rPr>
              <a:t>02</a:t>
            </a:r>
            <a:endParaRPr lang="en-US" sz="3200" dirty="0">
              <a:solidFill>
                <a:schemeClr val="bg1"/>
              </a:solidFill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cxnSp>
        <p:nvCxnSpPr>
          <p:cNvPr id="22" name="Straight Connector 15"/>
          <p:cNvCxnSpPr/>
          <p:nvPr>
            <p:custDataLst>
              <p:tags r:id="rId3"/>
            </p:custDataLst>
          </p:nvPr>
        </p:nvCxnSpPr>
        <p:spPr>
          <a:xfrm>
            <a:off x="4695190" y="5266690"/>
            <a:ext cx="965200" cy="1905"/>
          </a:xfrm>
          <a:prstGeom prst="line">
            <a:avLst/>
          </a:prstGeom>
          <a:solidFill>
            <a:srgbClr val="0C98A6"/>
          </a:solidFill>
          <a:ln w="38100">
            <a:solidFill>
              <a:schemeClr val="bg1">
                <a:lumMod val="85000"/>
              </a:schemeClr>
            </a:solidFill>
            <a:prstDash val="solid"/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9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822701" y="3735061"/>
            <a:ext cx="982804" cy="982804"/>
          </a:xfrm>
          <a:prstGeom prst="ellipse">
            <a:avLst/>
          </a:prstGeom>
          <a:solidFill>
            <a:srgbClr val="0C98A6"/>
          </a:solidFill>
          <a:ln w="38100">
            <a:noFill/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p>
            <a:pPr algn="ctr" defTabSz="118554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solidFill>
                  <a:schemeClr val="bg1"/>
                </a:solidFill>
                <a:latin typeface="Bahnschrift SemiLight Condensed" panose="020B0502040204020203" pitchFamily="34" charset="0"/>
                <a:cs typeface="+mn-ea"/>
                <a:sym typeface="+mn-lt"/>
              </a:rPr>
              <a:t>03</a:t>
            </a:r>
            <a:endParaRPr lang="en-US" sz="3200" dirty="0">
              <a:solidFill>
                <a:schemeClr val="bg1"/>
              </a:solidFill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2150110" y="1633855"/>
            <a:ext cx="5290185" cy="6591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algn="l"/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HQL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的表达能力依然有限，不支持迭代计算，有些复杂的运算用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HQL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不易表达，还需要单独编写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MapReduce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来实现。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Tahoma" panose="020B0604030504040204" pitchFamily="34" charset="0"/>
              <a:sym typeface="+mn-ea"/>
            </a:endParaRPr>
          </a:p>
        </p:txBody>
      </p:sp>
      <p:sp>
        <p:nvSpPr>
          <p:cNvPr id="39" name="文本框 38"/>
          <p:cNvSpPr txBox="1"/>
          <p:nvPr>
            <p:custDataLst>
              <p:tags r:id="rId6"/>
            </p:custDataLst>
          </p:nvPr>
        </p:nvSpPr>
        <p:spPr>
          <a:xfrm>
            <a:off x="2278380" y="2806700"/>
            <a:ext cx="5290185" cy="6591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lvl="0" algn="l">
              <a:buClrTx/>
              <a:buSzTx/>
              <a:buFontTx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的运行效率低、延迟高，这是因为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底层计算引擎默认为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MapReduce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，而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MapReduce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是离线计算框架。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Tahoma" panose="020B0604030504040204" pitchFamily="34" charset="0"/>
              <a:sym typeface="+mn-ea"/>
            </a:endParaRPr>
          </a:p>
        </p:txBody>
      </p:sp>
      <p:sp>
        <p:nvSpPr>
          <p:cNvPr id="43" name="文本框 42"/>
          <p:cNvSpPr txBox="1"/>
          <p:nvPr>
            <p:custDataLst>
              <p:tags r:id="rId7"/>
            </p:custDataLst>
          </p:nvPr>
        </p:nvSpPr>
        <p:spPr>
          <a:xfrm>
            <a:off x="2278380" y="3896995"/>
            <a:ext cx="5290185" cy="65913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 contourW="12700"/>
          </a:bodyPr>
          <a:p>
            <a:pPr lvl="0" algn="l">
              <a:buClrTx/>
              <a:buSzTx/>
              <a:buFontTx/>
            </a:pP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的调优比较困难，由于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HQL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语句最终会转换为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MapReduce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任务，所以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的调优还需要考虑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MapReduce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层面的优化。</a:t>
            </a:r>
            <a:endParaRPr lang="zh-CN" altLang="en-US"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Tahoma" panose="020B0604030504040204" pitchFamily="34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37820" y="1351280"/>
            <a:ext cx="4836160" cy="2489200"/>
          </a:xfrm>
        </p:spPr>
        <p:txBody>
          <a:bodyPr>
            <a:noAutofit/>
          </a:bodyPr>
          <a:lstStyle/>
          <a:p>
            <a:r>
              <a:rPr lang="en-US" altLang="zh-CN" sz="1400"/>
              <a:t>Hive</a:t>
            </a:r>
            <a:r>
              <a:rPr lang="zh-CN" altLang="en-US" sz="1400"/>
              <a:t>是构建在</a:t>
            </a:r>
            <a:r>
              <a:rPr lang="en-US" altLang="zh-CN" sz="1400"/>
              <a:t>Hadoop</a:t>
            </a:r>
            <a:r>
              <a:rPr lang="zh-CN" altLang="en-US" sz="1400"/>
              <a:t>之上的</a:t>
            </a:r>
            <a:r>
              <a:rPr lang="en-US" altLang="zh-CN" sz="1400"/>
              <a:t>sql</a:t>
            </a:r>
            <a:r>
              <a:rPr lang="zh-CN" altLang="en-US" sz="1400"/>
              <a:t>引擎，它重用了</a:t>
            </a:r>
            <a:r>
              <a:rPr lang="en-US" altLang="zh-CN" sz="1400"/>
              <a:t>Hadoop</a:t>
            </a:r>
            <a:r>
              <a:rPr lang="zh-CN" altLang="en-US" sz="1400"/>
              <a:t>中的</a:t>
            </a:r>
            <a:r>
              <a:rPr lang="en-US" altLang="zh-CN" sz="1400"/>
              <a:t>HDFS</a:t>
            </a:r>
            <a:r>
              <a:rPr lang="zh-CN" altLang="en-US" sz="1400"/>
              <a:t>和</a:t>
            </a:r>
            <a:r>
              <a:rPr lang="en-US" altLang="zh-CN" sz="1400"/>
              <a:t>MapReduce</a:t>
            </a:r>
            <a:r>
              <a:rPr lang="zh-CN" altLang="en-US" sz="1400"/>
              <a:t>等。</a:t>
            </a:r>
            <a:r>
              <a:rPr lang="en-US" altLang="zh-CN" sz="1400"/>
              <a:t>Hive</a:t>
            </a:r>
            <a:r>
              <a:rPr lang="zh-CN" altLang="en-US" sz="1400"/>
              <a:t>是</a:t>
            </a:r>
            <a:r>
              <a:rPr lang="en-US" altLang="zh-CN" sz="1400"/>
              <a:t>Hadoop</a:t>
            </a:r>
            <a:r>
              <a:rPr lang="zh-CN" altLang="en-US" sz="1400"/>
              <a:t>生态中的重要组成部分，也是目前应用最广泛的</a:t>
            </a:r>
            <a:r>
              <a:rPr lang="en-US" altLang="zh-CN" sz="1400"/>
              <a:t>SQL on Hadoop</a:t>
            </a:r>
            <a:r>
              <a:rPr lang="zh-CN" altLang="en-US" sz="1400"/>
              <a:t>解决方案。</a:t>
            </a:r>
            <a:endParaRPr lang="zh-CN" altLang="en-US" sz="14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zh-CN"/>
              <a:t>为什么要用</a:t>
            </a:r>
            <a:r>
              <a:rPr lang="en-US" altLang="zh-CN"/>
              <a:t>hive</a:t>
            </a:r>
            <a:endParaRPr lang="en-US" altLang="zh-CN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0035" y="1686560"/>
            <a:ext cx="2849880" cy="19646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37820" y="1351280"/>
            <a:ext cx="4836160" cy="2489200"/>
          </a:xfrm>
        </p:spPr>
        <p:txBody>
          <a:bodyPr>
            <a:noAutofit/>
          </a:bodyPr>
          <a:lstStyle/>
          <a:p>
            <a:r>
              <a:rPr lang="en-US" altLang="zh-CN" sz="1400"/>
              <a:t>Hive</a:t>
            </a:r>
            <a:r>
              <a:rPr lang="en-US" altLang="en-US" sz="1400"/>
              <a:t> </a:t>
            </a:r>
            <a:r>
              <a:rPr lang="zh-CN" altLang="en-US" sz="1400"/>
              <a:t>是一种构建在</a:t>
            </a:r>
            <a:r>
              <a:rPr lang="en-US" altLang="zh-CN" sz="1400"/>
              <a:t>Hadoop</a:t>
            </a:r>
            <a:r>
              <a:rPr lang="zh-CN" altLang="en-US" sz="1400"/>
              <a:t>之上的数据仓库工具，可以使用</a:t>
            </a:r>
            <a:r>
              <a:rPr lang="en-US" altLang="zh-CN" sz="1400"/>
              <a:t>HQL</a:t>
            </a:r>
            <a:r>
              <a:rPr lang="en-US" altLang="en-US" sz="1400"/>
              <a:t> </a:t>
            </a:r>
            <a:r>
              <a:rPr lang="zh-CN" altLang="en-US" sz="1400"/>
              <a:t>语句对数据进行分析和查询，而</a:t>
            </a:r>
            <a:r>
              <a:rPr lang="en-US" altLang="zh-CN" sz="1400"/>
              <a:t>Hive</a:t>
            </a:r>
            <a:r>
              <a:rPr lang="en-US" altLang="en-US" sz="1400"/>
              <a:t> </a:t>
            </a:r>
            <a:r>
              <a:rPr lang="zh-CN" altLang="en-US" sz="1400"/>
              <a:t>的底层数据都存储在</a:t>
            </a:r>
            <a:r>
              <a:rPr lang="en-US" altLang="zh-CN" sz="1400"/>
              <a:t>HDFS</a:t>
            </a:r>
            <a:r>
              <a:rPr lang="zh-CN" altLang="en-US" sz="1400"/>
              <a:t>中。</a:t>
            </a:r>
            <a:r>
              <a:rPr lang="en-US" altLang="zh-CN" sz="1400"/>
              <a:t>Hive</a:t>
            </a:r>
            <a:r>
              <a:rPr lang="en-US" altLang="en-US" sz="1400"/>
              <a:t> </a:t>
            </a:r>
            <a:r>
              <a:rPr lang="zh-CN" altLang="en-US" sz="1400"/>
              <a:t>在加载数据过程中不会对数据进行任何的修改，只是将数据移动到指定的</a:t>
            </a:r>
            <a:r>
              <a:rPr lang="en-US" altLang="zh-CN" sz="1400"/>
              <a:t>HDFS</a:t>
            </a:r>
            <a:r>
              <a:rPr lang="zh-CN" altLang="en-US" sz="1400"/>
              <a:t>目录下。</a:t>
            </a:r>
            <a:endParaRPr lang="zh-CN" altLang="en-US" sz="14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的设计原理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3975" y="1351280"/>
            <a:ext cx="4010025" cy="25285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168275" y="1033780"/>
            <a:ext cx="4173855" cy="476250"/>
          </a:xfrm>
        </p:spPr>
        <p:txBody>
          <a:bodyPr>
            <a:noAutofit/>
          </a:bodyPr>
          <a:lstStyle/>
          <a:p>
            <a:r>
              <a:rPr lang="en-US" altLang="zh-CN"/>
              <a:t>hive</a:t>
            </a:r>
            <a:r>
              <a:rPr lang="zh-CN" altLang="en-US"/>
              <a:t>的特点如下：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的设计原理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1"/>
            </p:custDataLst>
          </p:nvPr>
        </p:nvSpPr>
        <p:spPr>
          <a:xfrm>
            <a:off x="773430" y="1687830"/>
            <a:ext cx="440690" cy="504190"/>
          </a:xfrm>
          <a:prstGeom prst="rect">
            <a:avLst/>
          </a:prstGeom>
          <a:solidFill>
            <a:srgbClr val="0C9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801370" y="1721485"/>
            <a:ext cx="203835" cy="373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bg1"/>
                </a:solidFill>
              </a:rPr>
              <a:t>1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1320800" y="1781810"/>
            <a:ext cx="3310255" cy="252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1050">
                <a:sym typeface="+mn-ea"/>
              </a:rPr>
              <a:t>支持索引，加快数据查询。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矩形 31"/>
          <p:cNvSpPr/>
          <p:nvPr>
            <p:custDataLst>
              <p:tags r:id="rId4"/>
            </p:custDataLst>
          </p:nvPr>
        </p:nvSpPr>
        <p:spPr>
          <a:xfrm>
            <a:off x="774065" y="2310130"/>
            <a:ext cx="412750" cy="437515"/>
          </a:xfrm>
          <a:prstGeom prst="rect">
            <a:avLst/>
          </a:prstGeom>
          <a:solidFill>
            <a:srgbClr val="ED6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801370" y="2251710"/>
            <a:ext cx="304800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bg1"/>
                </a:solidFill>
              </a:rPr>
              <a:t>2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>
            <p:custDataLst>
              <p:tags r:id="rId6"/>
            </p:custDataLst>
          </p:nvPr>
        </p:nvSpPr>
        <p:spPr>
          <a:xfrm>
            <a:off x="4831402" y="1176893"/>
            <a:ext cx="55015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5400" dirty="0">
                <a:solidFill>
                  <a:schemeClr val="bg1"/>
                </a:solidFill>
              </a:rPr>
              <a:t>3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1351915" y="2310130"/>
            <a:ext cx="3310255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1050">
                <a:sym typeface="+mn-ea"/>
              </a:rPr>
              <a:t>不同的存储类型，例如，纯文本文件、</a:t>
            </a:r>
            <a:r>
              <a:rPr lang="en-US" altLang="zh-CN" sz="1050">
                <a:sym typeface="+mn-ea"/>
              </a:rPr>
              <a:t>HBase</a:t>
            </a:r>
            <a:r>
              <a:rPr lang="en-US" altLang="en-US" sz="1050">
                <a:sym typeface="+mn-ea"/>
              </a:rPr>
              <a:t> </a:t>
            </a:r>
            <a:r>
              <a:rPr lang="zh-CN" altLang="en-US" sz="1050">
                <a:sym typeface="+mn-ea"/>
              </a:rPr>
              <a:t>中的文件。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矩形 4"/>
          <p:cNvSpPr/>
          <p:nvPr>
            <p:custDataLst>
              <p:tags r:id="rId8"/>
            </p:custDataLst>
          </p:nvPr>
        </p:nvSpPr>
        <p:spPr>
          <a:xfrm>
            <a:off x="773430" y="2962910"/>
            <a:ext cx="414020" cy="4552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01370" y="2962910"/>
            <a:ext cx="203835" cy="373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bg1"/>
                </a:solidFill>
              </a:rPr>
              <a:t>3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385570" y="2999740"/>
            <a:ext cx="3310255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1050">
                <a:sym typeface="+mn-ea"/>
              </a:rPr>
              <a:t>将元数据保存在关系数据库中，大大减少了在查询过程中执行语义检查的时间。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4737735" y="1548130"/>
            <a:ext cx="440690" cy="504190"/>
          </a:xfrm>
          <a:prstGeom prst="rect">
            <a:avLst/>
          </a:prstGeom>
          <a:solidFill>
            <a:srgbClr val="0C9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4765675" y="1581785"/>
            <a:ext cx="203835" cy="373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bg1"/>
                </a:solidFill>
              </a:rPr>
              <a:t>4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5341620" y="1656080"/>
            <a:ext cx="3310255" cy="2527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1050">
                <a:sym typeface="+mn-ea"/>
              </a:rPr>
              <a:t>可以直接使用存储在</a:t>
            </a:r>
            <a:r>
              <a:rPr lang="en-US" altLang="zh-CN" sz="1050">
                <a:sym typeface="+mn-ea"/>
              </a:rPr>
              <a:t>Hadoop</a:t>
            </a:r>
            <a:r>
              <a:rPr lang="en-US" altLang="en-US" sz="1050">
                <a:sym typeface="+mn-ea"/>
              </a:rPr>
              <a:t> </a:t>
            </a:r>
            <a:r>
              <a:rPr lang="zh-CN" altLang="en-US" sz="1050">
                <a:sym typeface="+mn-ea"/>
              </a:rPr>
              <a:t>文件系统中的数据。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矩形 13"/>
          <p:cNvSpPr/>
          <p:nvPr>
            <p:custDataLst>
              <p:tags r:id="rId14"/>
            </p:custDataLst>
          </p:nvPr>
        </p:nvSpPr>
        <p:spPr>
          <a:xfrm>
            <a:off x="4737735" y="2325370"/>
            <a:ext cx="412750" cy="437515"/>
          </a:xfrm>
          <a:prstGeom prst="rect">
            <a:avLst/>
          </a:prstGeom>
          <a:solidFill>
            <a:srgbClr val="ED6D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4765040" y="2266950"/>
            <a:ext cx="304800" cy="4425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bg1"/>
                </a:solidFill>
              </a:rPr>
              <a:t>5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5369560" y="2276475"/>
            <a:ext cx="3310255" cy="575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zh-CN" altLang="en-US" sz="1050">
                <a:sym typeface="+mn-ea"/>
              </a:rPr>
              <a:t>内置大量用户自定义函数</a:t>
            </a:r>
            <a:r>
              <a:rPr lang="en-US" altLang="zh-CN" sz="1050">
                <a:sym typeface="+mn-ea"/>
              </a:rPr>
              <a:t>(user define function</a:t>
            </a:r>
            <a:r>
              <a:rPr lang="zh-CN" altLang="en-US" sz="1050">
                <a:sym typeface="+mn-ea"/>
              </a:rPr>
              <a:t>，简称</a:t>
            </a:r>
            <a:r>
              <a:rPr lang="en-US" altLang="zh-CN" sz="1050">
                <a:sym typeface="+mn-ea"/>
              </a:rPr>
              <a:t>UDF)</a:t>
            </a:r>
            <a:r>
              <a:rPr lang="zh-CN" altLang="en-US" sz="1050">
                <a:sym typeface="+mn-ea"/>
              </a:rPr>
              <a:t>来对时间、字符串进行操作，支持用户扩展</a:t>
            </a:r>
            <a:r>
              <a:rPr lang="en-US" altLang="zh-CN" sz="1050">
                <a:sym typeface="+mn-ea"/>
              </a:rPr>
              <a:t>UDF</a:t>
            </a:r>
            <a:r>
              <a:rPr lang="en-US" altLang="en-US" sz="1050">
                <a:sym typeface="+mn-ea"/>
              </a:rPr>
              <a:t> </a:t>
            </a:r>
            <a:r>
              <a:rPr lang="zh-CN" altLang="en-US" sz="1050">
                <a:sym typeface="+mn-ea"/>
              </a:rPr>
              <a:t>函数来完成内置函数无法实现的操作。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矩形 16"/>
          <p:cNvSpPr/>
          <p:nvPr>
            <p:custDataLst>
              <p:tags r:id="rId17"/>
            </p:custDataLst>
          </p:nvPr>
        </p:nvSpPr>
        <p:spPr>
          <a:xfrm>
            <a:off x="4736465" y="3041650"/>
            <a:ext cx="414020" cy="45529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4764405" y="3041650"/>
            <a:ext cx="203835" cy="3733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800" dirty="0">
                <a:solidFill>
                  <a:schemeClr val="bg1"/>
                </a:solidFill>
              </a:rPr>
              <a:t>6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5369560" y="3082925"/>
            <a:ext cx="3310255" cy="4140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r>
              <a:rPr lang="en-US" altLang="zh-CN" sz="1050">
                <a:sym typeface="+mn-ea"/>
              </a:rPr>
              <a:t>HQL</a:t>
            </a:r>
            <a:r>
              <a:rPr lang="zh-CN" altLang="en-US" sz="1050">
                <a:sym typeface="+mn-ea"/>
              </a:rPr>
              <a:t>语句最终会被转换为</a:t>
            </a:r>
            <a:r>
              <a:rPr lang="en-US" altLang="zh-CN" sz="1050">
                <a:sym typeface="+mn-ea"/>
              </a:rPr>
              <a:t>MapReduce</a:t>
            </a:r>
            <a:r>
              <a:rPr lang="zh-CN" altLang="en-US" sz="1050">
                <a:sym typeface="+mn-ea"/>
              </a:rPr>
              <a:t>任务运行在</a:t>
            </a:r>
            <a:r>
              <a:rPr lang="en-US" altLang="zh-CN" sz="1050">
                <a:sym typeface="+mn-ea"/>
              </a:rPr>
              <a:t>Hadoop</a:t>
            </a:r>
            <a:r>
              <a:rPr lang="zh-CN" altLang="en-US" sz="1050">
                <a:sym typeface="+mn-ea"/>
              </a:rPr>
              <a:t>集群之上。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的体系结构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-2147482483" descr="9T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11725" y="1311910"/>
            <a:ext cx="3732530" cy="25203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Notched Right Arrow 99"/>
          <p:cNvSpPr/>
          <p:nvPr/>
        </p:nvSpPr>
        <p:spPr>
          <a:xfrm>
            <a:off x="581660" y="1164590"/>
            <a:ext cx="1256030" cy="264160"/>
          </a:xfrm>
          <a:prstGeom prst="notchedRightArrow">
            <a:avLst>
              <a:gd name="adj1" fmla="val 100000"/>
              <a:gd name="adj2" fmla="val 41166"/>
            </a:avLst>
          </a:prstGeom>
          <a:solidFill>
            <a:srgbClr val="0C98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用户接口</a:t>
            </a:r>
            <a:endParaRPr lang="en-US" sz="1000" dirty="0"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41220" y="988695"/>
            <a:ext cx="2566670" cy="770255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t">
            <a:noAutofit/>
          </a:bodyPr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用户接口主要有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CLI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Client 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 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WUI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三个。其中最常用的是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CLI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Cli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启动的时候，会同时启动一个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副本。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Client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的客户端，用户连接至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 Server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。在启动 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Client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模式的时候，需要指出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 Server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所在节点，并且在该节点启动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 Server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 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WUI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是通过浏览器访问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en-US" sz="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15" name="Notched Right Arrow 99"/>
          <p:cNvSpPr/>
          <p:nvPr/>
        </p:nvSpPr>
        <p:spPr>
          <a:xfrm>
            <a:off x="523240" y="1922145"/>
            <a:ext cx="1374775" cy="264160"/>
          </a:xfrm>
          <a:prstGeom prst="notchedRightArrow">
            <a:avLst>
              <a:gd name="adj1" fmla="val 100000"/>
              <a:gd name="adj2" fmla="val 4116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Thrift</a:t>
            </a:r>
            <a:r>
              <a:rPr lang="zh-CN" altLang="en-US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服务器</a:t>
            </a:r>
            <a:endParaRPr lang="en-US" sz="1000" dirty="0"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41220" y="1817370"/>
            <a:ext cx="2566670" cy="699135"/>
          </a:xfrm>
          <a:prstGeom prst="rect">
            <a:avLst/>
          </a:prstGeom>
        </p:spPr>
        <p:txBody>
          <a:bodyPr>
            <a:noAutofit/>
          </a:bodyPr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Thrift</a:t>
            </a:r>
            <a:r>
              <a:rPr lang="zh-CN" altLang="en-US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服务器是基于</a:t>
            </a:r>
            <a:r>
              <a:rPr lang="en-US" altLang="zh-CN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socket</a:t>
            </a:r>
            <a:r>
              <a:rPr lang="zh-CN" altLang="en-US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通讯，支持跨语言。</a:t>
            </a:r>
            <a:r>
              <a:rPr lang="en-US" altLang="zh-CN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Hive Thrift</a:t>
            </a:r>
            <a:r>
              <a:rPr lang="zh-CN" altLang="en-US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服务简化了在多编程语言中运行</a:t>
            </a:r>
            <a:r>
              <a:rPr lang="en-US" altLang="zh-CN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Hive</a:t>
            </a:r>
            <a:r>
              <a:rPr lang="zh-CN" altLang="en-US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的命令。绑定支持</a:t>
            </a:r>
            <a:r>
              <a:rPr lang="en-US" altLang="zh-CN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C++,Java,PHP,Python</a:t>
            </a:r>
            <a:r>
              <a:rPr lang="zh-CN" altLang="en-US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en-US" altLang="zh-CN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Ruby</a:t>
            </a:r>
            <a:r>
              <a:rPr lang="zh-CN" altLang="en-US" sz="700">
                <a:solidFill>
                  <a:srgbClr val="191919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语言。</a:t>
            </a:r>
            <a:endParaRPr lang="zh-CN" altLang="en-US" sz="700">
              <a:solidFill>
                <a:srgbClr val="191919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" name="Notched Right Arrow 99"/>
          <p:cNvSpPr/>
          <p:nvPr/>
        </p:nvSpPr>
        <p:spPr>
          <a:xfrm>
            <a:off x="473710" y="2516505"/>
            <a:ext cx="1584325" cy="264160"/>
          </a:xfrm>
          <a:prstGeom prst="notchedRightArrow">
            <a:avLst>
              <a:gd name="adj1" fmla="val 100000"/>
              <a:gd name="adj2" fmla="val 41166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Hive</a:t>
            </a:r>
            <a:r>
              <a:rPr lang="zh-CN" altLang="en-US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驱动引擎</a:t>
            </a:r>
            <a:endParaRPr lang="en-US" sz="1000" dirty="0"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141855" y="2388870"/>
            <a:ext cx="2597150" cy="495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解释器、编译器、优化器完成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HQL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查询语句从词法分析、语法分析、编译、优化以及查询计划的生成。生成的查询计划存储在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HDFS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中，并在随后有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MapReduce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调用执行。</a:t>
            </a:r>
            <a:endParaRPr lang="zh-CN" altLang="en-US" sz="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3" name="Notched Right Arrow 99"/>
          <p:cNvSpPr/>
          <p:nvPr/>
        </p:nvSpPr>
        <p:spPr>
          <a:xfrm>
            <a:off x="473710" y="3204210"/>
            <a:ext cx="1584325" cy="264160"/>
          </a:xfrm>
          <a:prstGeom prst="notchedRightArrow">
            <a:avLst>
              <a:gd name="adj1" fmla="val 100000"/>
              <a:gd name="adj2" fmla="val 41166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元数据库</a:t>
            </a:r>
            <a:endParaRPr lang="en-US" sz="1000" dirty="0"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41220" y="2963545"/>
            <a:ext cx="2513965" cy="629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的数据由两部分组成：数据文件和元数据。元数据用于存放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Hive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库的基础信息，它存储在关系数据库中，如 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mysql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derby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。元数据包括：数据库信息，表的名字，表的列和分区及其属性，表的属性，表的数据所在目录等。</a:t>
            </a:r>
            <a:endParaRPr lang="zh-CN" altLang="en-US" sz="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7" name="Notched Right Arrow 99"/>
          <p:cNvSpPr/>
          <p:nvPr/>
        </p:nvSpPr>
        <p:spPr>
          <a:xfrm>
            <a:off x="523240" y="3868420"/>
            <a:ext cx="1584325" cy="264160"/>
          </a:xfrm>
          <a:prstGeom prst="notchedRightArrow">
            <a:avLst>
              <a:gd name="adj1" fmla="val 100000"/>
              <a:gd name="adj2" fmla="val 41166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indent="266700" algn="l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Hadoop</a:t>
            </a:r>
            <a:r>
              <a:rPr lang="zh-CN" altLang="en-US" sz="1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集群</a:t>
            </a:r>
            <a:endParaRPr lang="en-US" sz="1000" dirty="0">
              <a:latin typeface="Bahnschrift SemiLight Condensed" panose="020B0502040204020203" pitchFamily="34" charset="0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191385" y="3810635"/>
            <a:ext cx="2415540" cy="321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Hive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的数据文件存储在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HDFS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中，大部分的查询由 </a:t>
            </a:r>
            <a:r>
              <a:rPr lang="en-US" altLang="zh-CN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MapReduce </a:t>
            </a:r>
            <a:r>
              <a:rPr lang="zh-CN" altLang="en-US" sz="7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完成。</a:t>
            </a:r>
            <a:endParaRPr lang="zh-CN" altLang="en-US" sz="70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07340" y="1104900"/>
            <a:ext cx="4836160" cy="453390"/>
          </a:xfrm>
        </p:spPr>
        <p:txBody>
          <a:bodyPr>
            <a:noAutofit/>
          </a:bodyPr>
          <a:lstStyle/>
          <a:p>
            <a:r>
              <a:rPr lang="en-US" altLang="zh-CN" sz="1400"/>
              <a:t>Hive</a:t>
            </a:r>
            <a:r>
              <a:rPr lang="zh-CN" altLang="en-US" sz="1400"/>
              <a:t>的运行机制如图</a:t>
            </a:r>
            <a:endParaRPr lang="zh-CN" altLang="en-US" sz="14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的运行机制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-2147482482" descr="9T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5485" y="1658620"/>
            <a:ext cx="4894580" cy="12268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/>
        </p:nvSpPr>
        <p:spPr>
          <a:xfrm>
            <a:off x="705485" y="3282950"/>
            <a:ext cx="6350635" cy="953135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wrap="square">
            <a:spAutoFit/>
          </a:bodyPr>
          <a:p>
            <a:pPr indent="290830" algn="l">
              <a:buClrTx/>
              <a:buSzTx/>
              <a:buFontTx/>
            </a:pPr>
            <a:r>
              <a:rPr lang="zh-CN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（1）用户通过用户接口连接hive，编写HQL语句。</a:t>
            </a:r>
            <a:endParaRPr lang="zh-CN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290830" algn="l">
              <a:buClrTx/>
              <a:buSzTx/>
              <a:buFontTx/>
            </a:pPr>
            <a:r>
              <a:rPr lang="zh-CN" b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（2）Hive解析查询并指定逻辑查询计划。</a:t>
            </a:r>
            <a:endParaRPr lang="zh-CN" b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90830" algn="l">
              <a:buClrTx/>
              <a:buSzTx/>
              <a:buFontTx/>
            </a:pPr>
            <a:r>
              <a:rPr lang="zh-CN" b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（3）Hive将查询转换成MapReduce作业。</a:t>
            </a:r>
            <a:endParaRPr lang="zh-CN" b="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90830" algn="l">
              <a:buClrTx/>
              <a:buSzTx/>
              <a:buFontTx/>
            </a:pPr>
            <a:r>
              <a:rPr lang="zh-CN" b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（4）Hive在Hadoop上执行MapReduce作业。</a:t>
            </a:r>
            <a:endParaRPr lang="zh-CN" altLang="en-US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07340" y="1033780"/>
            <a:ext cx="4836160" cy="453390"/>
          </a:xfrm>
        </p:spPr>
        <p:txBody>
          <a:bodyPr>
            <a:noAutofit/>
          </a:bodyPr>
          <a:lstStyle/>
          <a:p>
            <a:r>
              <a:rPr lang="en-US" altLang="zh-CN" sz="1400"/>
              <a:t>HQL</a:t>
            </a:r>
            <a:r>
              <a:rPr lang="zh-CN" altLang="en-US" sz="1400"/>
              <a:t>转换为</a:t>
            </a:r>
            <a:r>
              <a:rPr lang="en-US" altLang="zh-CN" sz="1400"/>
              <a:t>MapReduce</a:t>
            </a:r>
            <a:r>
              <a:rPr lang="zh-CN" altLang="en-US" sz="1400"/>
              <a:t>作业的过程</a:t>
            </a:r>
            <a:endParaRPr lang="zh-CN" altLang="en-US" sz="14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的运行机制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678940" y="1489710"/>
            <a:ext cx="3081020" cy="280797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noAutofit/>
          </a:bodyPr>
          <a:p>
            <a:pPr indent="266700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）通过开源语法分析器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Antlr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完成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SQL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解析，将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SQL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转化为抽象语法树（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AST AbstractSyntaxTree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）。</a:t>
            </a:r>
            <a:endParaRPr lang="zh-CN" altLang="en-US" sz="1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）遍历抽象语法树，生成查询的基本组成单元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QueryBlock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，是一个递归的过程，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QueryBlock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包括输入源、计算过程、输出，是一个子查询。</a:t>
            </a:r>
            <a:endParaRPr lang="zh-CN" altLang="en-US" sz="1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）遍历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OueryBlock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，翻译为执行操作树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OperatorTree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。</a:t>
            </a:r>
            <a:endParaRPr lang="zh-CN" altLang="en-US" sz="1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）对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OperatorTree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进行优化，如分桶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Map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端聚合、合并相关的操作、将过滤操作提前。</a:t>
            </a:r>
            <a:endParaRPr lang="zh-CN" altLang="en-US" sz="1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）遍历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OperatorTree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，翻译为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MapReduce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任务。</a:t>
            </a:r>
            <a:endParaRPr lang="zh-CN" altLang="en-US" sz="1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266700" defTabSz="26670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altLang="zh-CN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</a:t>
            </a:r>
            <a:r>
              <a:rPr lang="zh-CN" altLang="en-US" sz="10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）进行物理层优化，生成最终的执行计划。</a:t>
            </a:r>
            <a:endParaRPr lang="zh-CN" altLang="en-US" sz="10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3" name="图片 -2147482481" descr="QQ截图20220126160625_副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9960" y="1489710"/>
            <a:ext cx="2149475" cy="28073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07340" y="1033780"/>
            <a:ext cx="4836160" cy="453390"/>
          </a:xfrm>
        </p:spPr>
        <p:txBody>
          <a:bodyPr>
            <a:noAutofit/>
          </a:bodyPr>
          <a:lstStyle/>
          <a:p>
            <a:r>
              <a:rPr lang="en-US" altLang="zh-CN" sz="1400"/>
              <a:t>Hive</a:t>
            </a:r>
            <a:r>
              <a:rPr lang="zh-CN" altLang="en-US" sz="1400"/>
              <a:t>的基本数据类型</a:t>
            </a:r>
            <a:endParaRPr lang="zh-CN" altLang="en-US" sz="14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的数据类型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3" name="图片 -21474824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99285" y="1694498"/>
            <a:ext cx="4596130" cy="8769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47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285" y="2571433"/>
            <a:ext cx="4592320" cy="7194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/>
          </p:nvPr>
        </p:nvSpPr>
        <p:spPr>
          <a:xfrm>
            <a:off x="307340" y="1033780"/>
            <a:ext cx="4836160" cy="453390"/>
          </a:xfrm>
        </p:spPr>
        <p:txBody>
          <a:bodyPr>
            <a:noAutofit/>
          </a:bodyPr>
          <a:lstStyle/>
          <a:p>
            <a:r>
              <a:rPr lang="en-US" altLang="zh-CN" sz="1400"/>
              <a:t>Hive</a:t>
            </a:r>
            <a:r>
              <a:rPr lang="zh-CN" altLang="en-US" sz="1400"/>
              <a:t>的复杂数据类型</a:t>
            </a:r>
            <a:endParaRPr lang="zh-CN" altLang="en-US" sz="1400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的数据类型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pic>
        <p:nvPicPr>
          <p:cNvPr id="19460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52220" y="2002155"/>
            <a:ext cx="6571615" cy="13093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Hive</a:t>
            </a:r>
            <a:r>
              <a:rPr lang="zh-CN" altLang="en-US"/>
              <a:t>原理及架构</a:t>
            </a:r>
            <a:endParaRPr lang="zh-CN" altLang="en-US"/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zh-CN"/>
              <a:t> Hive</a:t>
            </a:r>
            <a:r>
              <a:rPr lang="zh-CN" altLang="en-US"/>
              <a:t>的数据存储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r"/>
            <a:r>
              <a:rPr lang="zh-CN" altLang="zh-CN">
                <a:sym typeface="+mn-ea"/>
              </a:rPr>
              <a:t>湖南软件职业技术大学</a:t>
            </a:r>
            <a:endParaRPr lang="zh-CN" altLang="en-US"/>
          </a:p>
        </p:txBody>
      </p:sp>
      <p:sp>
        <p:nvSpPr>
          <p:cNvPr id="11" name="Shape 1446"/>
          <p:cNvSpPr/>
          <p:nvPr>
            <p:custDataLst>
              <p:tags r:id="rId1"/>
            </p:custDataLst>
          </p:nvPr>
        </p:nvSpPr>
        <p:spPr>
          <a:xfrm>
            <a:off x="6221730" y="1081405"/>
            <a:ext cx="2494280" cy="466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69"/>
                </a:lnTo>
                <a:lnTo>
                  <a:pt x="9126" y="14669"/>
                </a:lnTo>
                <a:lnTo>
                  <a:pt x="10769" y="21600"/>
                </a:lnTo>
                <a:lnTo>
                  <a:pt x="12413" y="14669"/>
                </a:lnTo>
                <a:lnTo>
                  <a:pt x="21600" y="14669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p>
            <a:pPr marL="0" marR="0" lvl="0" indent="0" algn="ctr" defTabSz="2921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lang="zh-CN" sz="2285" b="0" i="0" u="none" strike="noStrike" kern="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8" name="Shape 1446"/>
          <p:cNvSpPr/>
          <p:nvPr>
            <p:custDataLst>
              <p:tags r:id="rId2"/>
            </p:custDataLst>
          </p:nvPr>
        </p:nvSpPr>
        <p:spPr>
          <a:xfrm>
            <a:off x="3442970" y="1087755"/>
            <a:ext cx="2773680" cy="466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69"/>
                </a:lnTo>
                <a:lnTo>
                  <a:pt x="9126" y="14669"/>
                </a:lnTo>
                <a:lnTo>
                  <a:pt x="10769" y="21600"/>
                </a:lnTo>
                <a:lnTo>
                  <a:pt x="12413" y="14669"/>
                </a:lnTo>
                <a:lnTo>
                  <a:pt x="21600" y="14669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p>
            <a:pPr marL="0" marR="0" lvl="0" indent="0" algn="ctr" defTabSz="2921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lang="zh-CN" sz="2285" b="0" i="0" u="none" strike="noStrike" kern="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sp>
        <p:nvSpPr>
          <p:cNvPr id="77" name="Shape 1446"/>
          <p:cNvSpPr/>
          <p:nvPr>
            <p:custDataLst>
              <p:tags r:id="rId3"/>
            </p:custDataLst>
          </p:nvPr>
        </p:nvSpPr>
        <p:spPr>
          <a:xfrm>
            <a:off x="451485" y="1087755"/>
            <a:ext cx="2999740" cy="466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69"/>
                </a:lnTo>
                <a:lnTo>
                  <a:pt x="9126" y="14669"/>
                </a:lnTo>
                <a:lnTo>
                  <a:pt x="10769" y="21600"/>
                </a:lnTo>
                <a:lnTo>
                  <a:pt x="12413" y="14669"/>
                </a:lnTo>
                <a:lnTo>
                  <a:pt x="21600" y="14669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 w="12700">
            <a:miter lim="400000"/>
          </a:ln>
        </p:spPr>
        <p:txBody>
          <a:bodyPr lIns="0" tIns="0" rIns="0" bIns="0" anchor="ctr"/>
          <a:p>
            <a:pPr marL="0" marR="0" lvl="0" indent="0" algn="ctr" defTabSz="2921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200">
                <a:solidFill>
                  <a:srgbClr val="FFFFFF"/>
                </a:solidFill>
              </a:defRPr>
            </a:pPr>
            <a:endParaRPr kumimoji="0" lang="zh-CN" sz="2285" b="0" i="0" u="none" strike="noStrike" kern="0" cap="none" spc="0" normalizeH="0" baseline="0" noProof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Helvetica Light"/>
              <a:sym typeface="Helvetica Light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37515" y="1408430"/>
            <a:ext cx="2987675" cy="16573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443605" y="1388110"/>
            <a:ext cx="2772410" cy="16744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8080" y="1383030"/>
            <a:ext cx="2494915" cy="1698625"/>
          </a:xfrm>
          <a:prstGeom prst="rect">
            <a:avLst/>
          </a:prstGeom>
        </p:spPr>
      </p:pic>
      <p:sp>
        <p:nvSpPr>
          <p:cNvPr id="78" name="Shape 1447"/>
          <p:cNvSpPr/>
          <p:nvPr>
            <p:custDataLst>
              <p:tags r:id="rId9"/>
            </p:custDataLst>
          </p:nvPr>
        </p:nvSpPr>
        <p:spPr>
          <a:xfrm>
            <a:off x="1300897" y="1160499"/>
            <a:ext cx="1334084" cy="186690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marL="0" marR="0" lvl="0" indent="0" algn="ctr" defTabSz="647700" eaLnBrk="1" fontAlgn="auto" latinLnBrk="0" hangingPunct="1">
              <a:lnSpc>
                <a:spcPct val="100000"/>
              </a:lnSpc>
              <a:spcBef>
                <a:spcPts val="1700"/>
              </a:spcBef>
              <a:spcAft>
                <a:spcPts val="0"/>
              </a:spcAft>
              <a:buClrTx/>
              <a:buSzTx/>
              <a:buFontTx/>
              <a:buNone/>
              <a:defRPr sz="1800" b="0">
                <a:solidFill>
                  <a:srgbClr val="000000"/>
                </a:solidFill>
              </a:defRPr>
            </a:pPr>
            <a:r>
              <a:rPr kumimoji="0" lang="zh-CN" altLang="en-US" sz="1215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/>
                <a:ea typeface="宋体" panose="02010600030101010101" pitchFamily="2" charset="-122"/>
                <a:sym typeface="Lato"/>
              </a:rPr>
              <a:t>表</a:t>
            </a:r>
            <a:endParaRPr kumimoji="0" lang="zh-CN" altLang="en-US" sz="1215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/>
              <a:ea typeface="宋体" panose="02010600030101010101" pitchFamily="2" charset="-122"/>
              <a:sym typeface="Lato"/>
            </a:endParaRPr>
          </a:p>
        </p:txBody>
      </p:sp>
      <p:sp>
        <p:nvSpPr>
          <p:cNvPr id="4" name="文本框 3"/>
          <p:cNvSpPr txBox="1"/>
          <p:nvPr>
            <p:custDataLst>
              <p:tags r:id="rId10"/>
            </p:custDataLst>
          </p:nvPr>
        </p:nvSpPr>
        <p:spPr>
          <a:xfrm>
            <a:off x="452120" y="3106420"/>
            <a:ext cx="2996565" cy="1786255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t">
            <a:noAutofit/>
          </a:bodyPr>
          <a:p>
            <a:pPr marR="0" lvl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r>
              <a:rPr lang="en-US" altLang="zh-CN" sz="1000" kern="0" dirty="0">
                <a:solidFill>
                  <a:srgbClr val="92D05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8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的表在逻辑上由存储的数据和描述表中数据形式的相关元数据组成。数据一般存放在HDFS中，但它也可以放在其他任何Hadoop文件系统中，包括本地文件系统或S3。Hive把元数据存放在关系型数据库中，而不是放在HDFS中。在Hive中创建表时，默认情况下Hive负责管理数据。这意味着Hive把数据移入它的“仓库目录”。另外一种选择是创建一个外部表(external table)，这会让Hive到仓库目录以外的位置访问数据。</a:t>
            </a:r>
            <a:endParaRPr lang="en-US" altLang="zh-CN" sz="8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Shape 1447"/>
          <p:cNvSpPr/>
          <p:nvPr>
            <p:custDataLst>
              <p:tags r:id="rId11"/>
            </p:custDataLst>
          </p:nvPr>
        </p:nvSpPr>
        <p:spPr>
          <a:xfrm>
            <a:off x="4125595" y="1118235"/>
            <a:ext cx="1334135" cy="241300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lIns="0" tIns="0" rIns="0" bIns="0">
            <a:no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215" b="0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+mn-ea"/>
              </a:rPr>
              <a:t>分区（Partition</a:t>
            </a:r>
            <a:r>
              <a:rPr lang="en-US" altLang="zh-CN" sz="1215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kumimoji="0" lang="en-US" altLang="zh-CN" sz="1215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3442335" y="3091180"/>
            <a:ext cx="2773680" cy="1807845"/>
          </a:xfrm>
          <a:prstGeom prst="rect">
            <a:avLst/>
          </a:prstGeom>
          <a:solidFill>
            <a:srgbClr val="00B0F0"/>
          </a:solidFill>
        </p:spPr>
        <p:txBody>
          <a:bodyPr wrap="square" rtlCol="0" anchor="t">
            <a:noAutofit/>
          </a:bodyPr>
          <a:p>
            <a:pPr marR="0" lvl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r>
              <a:rPr lang="en-US" altLang="zh-CN" sz="8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ive把表组织成分区。这是一种根据分区列（如日期）的值对表进行粗略划分的机制。使用分区可以加快数据分片的查询速度。以分区的常用情况为例，如日志文件的每条记录包含一个时间戳。如果我们根据日期来对它进行分区，那么同一天的记录就会被存放在同一个分区中。这样做的优点是：对于限制到某个或者某些特定日期的查询，它们的处理可以变得非常高效。因为它们只需要扫描查询范围内分区中的文件。注意，使用分区并不会影响大范围查询的执行，我们仍然可以查询跨多个分区的整个数据集。</a:t>
            </a:r>
            <a:endParaRPr lang="en-US" altLang="zh-CN" sz="8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Shape 1447"/>
          <p:cNvSpPr/>
          <p:nvPr>
            <p:custDataLst>
              <p:tags r:id="rId13"/>
            </p:custDataLst>
          </p:nvPr>
        </p:nvSpPr>
        <p:spPr>
          <a:xfrm>
            <a:off x="7303770" y="1099185"/>
            <a:ext cx="350520" cy="224790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1215" b="0" kern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sym typeface="+mn-ea"/>
              </a:rPr>
              <a:t>分桶</a:t>
            </a:r>
            <a:endParaRPr kumimoji="0" lang="zh-CN" altLang="en-US" sz="1215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34430" y="3107055"/>
            <a:ext cx="2488565" cy="1797685"/>
          </a:xfrm>
          <a:prstGeom prst="rect">
            <a:avLst/>
          </a:prstGeom>
          <a:solidFill>
            <a:srgbClr val="0070C0"/>
          </a:solidFill>
        </p:spPr>
        <p:txBody>
          <a:bodyPr wrap="square" rtlCol="0" anchor="t">
            <a:noAutofit/>
          </a:bodyPr>
          <a:p>
            <a:pPr marR="0" lvl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defRPr/>
            </a:pPr>
            <a:r>
              <a:rPr lang="en-US" altLang="zh-CN" sz="8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表或者分区可以进一步分为桶。它会为数据提供额外的结构以获得更高效的查询处理。例如，通过用户ID来划分桶，我们可以在所有用户集合的随机样本上快速计算基于用户的查询</a:t>
            </a:r>
            <a:r>
              <a:rPr lang="en-US" altLang="zh-CN" sz="1000" kern="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en-US" altLang="zh-CN" sz="1000" kern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2500" r="12500"/>
          <a:stretch>
            <a:fillRect/>
          </a:stretch>
        </p:blipFill>
        <p:spPr>
          <a:xfrm>
            <a:off x="0" y="-67377"/>
            <a:ext cx="9144000" cy="521087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882326" y="2847284"/>
            <a:ext cx="2479662" cy="655229"/>
            <a:chOff x="1" y="3119838"/>
            <a:chExt cx="2057400" cy="687838"/>
          </a:xfrm>
          <a:solidFill>
            <a:schemeClr val="bg1"/>
          </a:solidFill>
        </p:grpSpPr>
        <p:sp>
          <p:nvSpPr>
            <p:cNvPr id="4" name="文本框 16"/>
            <p:cNvSpPr txBox="1"/>
            <p:nvPr/>
          </p:nvSpPr>
          <p:spPr>
            <a:xfrm>
              <a:off x="1" y="3390126"/>
              <a:ext cx="2057400" cy="417550"/>
            </a:xfrm>
            <a:prstGeom prst="rect">
              <a:avLst/>
            </a:prstGeom>
            <a:grpFill/>
          </p:spPr>
          <p:txBody>
            <a:bodyPr wrap="none" rtlCol="0">
              <a:prstTxWarp prst="textPlain">
                <a:avLst/>
              </a:prstTxWarp>
              <a:spAutoFit/>
            </a:bodyPr>
            <a:lstStyle/>
            <a:p>
              <a:pPr lvl="0" algn="r"/>
              <a:r>
                <a:rPr lang="en-US" altLang="zh-CN" sz="21525" b="1">
                  <a:solidFill>
                    <a:srgbClr val="D2DCE6"/>
                  </a:solidFill>
                  <a:cs typeface="+mn-ea"/>
                  <a:sym typeface="+mn-lt"/>
                </a:rPr>
                <a:t>data</a:t>
              </a:r>
              <a:endParaRPr lang="en-US" altLang="zh-CN" sz="21525" b="1">
                <a:solidFill>
                  <a:srgbClr val="D2DCE6"/>
                </a:solidFill>
                <a:cs typeface="+mn-ea"/>
                <a:sym typeface="+mn-lt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806369" y="3119838"/>
              <a:ext cx="1251032" cy="218356"/>
            </a:xfrm>
            <a:prstGeom prst="rect">
              <a:avLst/>
            </a:prstGeom>
            <a:grp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/>
            <a:p>
              <a:pPr lvl="0" algn="r"/>
              <a:r>
                <a:rPr lang="en-US" altLang="zh-CN" sz="7200" b="1">
                  <a:solidFill>
                    <a:srgbClr val="396692"/>
                  </a:solidFill>
                  <a:cs typeface="+mn-ea"/>
                  <a:sym typeface="+mn-lt"/>
                </a:rPr>
                <a:t>data</a:t>
              </a:r>
              <a:endParaRPr lang="en-US" altLang="zh-CN" sz="7200" b="1">
                <a:solidFill>
                  <a:srgbClr val="396692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5938787" y="2222928"/>
            <a:ext cx="2551435" cy="0"/>
          </a:xfrm>
          <a:prstGeom prst="line">
            <a:avLst/>
          </a:prstGeom>
          <a:noFill/>
          <a:ln w="25400">
            <a:solidFill>
              <a:srgbClr val="12406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cxnSp>
      <p:sp>
        <p:nvSpPr>
          <p:cNvPr id="13" name="文本框 11" descr="e7d195523061f1c09e9d68d7cf438b91ef959ecb14fc25d26BBA7F7DBC18E55DFF4014AF651F0BF2569D4B6C1DA7F1A4683A481403BD872FC687266AD13265C1DE7C373772FD8728ABDD69ADD03BFF5BE2862BC891DBB79E43A8244B4D7DEEF5699FBCECC4B588A2B2DB873A491956D064FEA000E55D99376C74C72843D12C9B3B90E2D60B285D6553FF3EF3DB706EFF"/>
          <p:cNvSpPr txBox="1">
            <a:spLocks noChangeArrowheads="1"/>
          </p:cNvSpPr>
          <p:nvPr/>
        </p:nvSpPr>
        <p:spPr bwMode="auto">
          <a:xfrm>
            <a:off x="1938020" y="1320800"/>
            <a:ext cx="6774815" cy="745490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>
            <a:lvl1pPr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algn="r" defTabSz="51435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400" b="1" spc="30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结束</a:t>
            </a:r>
            <a:endParaRPr lang="zh-CN" altLang="en-US" sz="4400" b="1" spc="30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4" name="New picture"/>
          <p:cNvPicPr/>
          <p:nvPr/>
        </p:nvPicPr>
        <p:blipFill>
          <a:blip r:embed="rId3"/>
          <a:stretch>
            <a:fillRect/>
          </a:stretch>
        </p:blipFill>
        <p:spPr>
          <a:xfrm>
            <a:off x="11049000" y="10477500"/>
            <a:ext cx="304800" cy="228600"/>
          </a:xfrm>
          <a:prstGeom prst="cube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15.34952755905505,&quot;left&quot;:48.75275590551181,&quot;top&quot;:117.63669291338582,&quot;width&quot;:596.7472440944882}"/>
</p:tagLst>
</file>

<file path=ppt/tags/tag2.xml><?xml version="1.0" encoding="utf-8"?>
<p:tagLst xmlns:p="http://schemas.openxmlformats.org/presentationml/2006/main">
  <p:tag name="ISLIDE.DIAGRAM" val="219194"/>
  <p:tag name="PA" val="v5.2.9"/>
</p:tagLst>
</file>

<file path=ppt/tags/tag3.xml><?xml version="1.0" encoding="utf-8"?>
<p:tagLst xmlns:p="http://schemas.openxmlformats.org/presentationml/2006/main">
  <p:tag name="PA" val="v5.2.9"/>
</p:tagLst>
</file>

<file path=ppt/tags/tag4.xml><?xml version="1.0" encoding="utf-8"?>
<p:tagLst xmlns:p="http://schemas.openxmlformats.org/presentationml/2006/main">
  <p:tag name="PA" val="v5.2.9"/>
</p:tagLst>
</file>

<file path=ppt/tags/tag5.xml><?xml version="1.0" encoding="utf-8"?>
<p:tagLst xmlns:p="http://schemas.openxmlformats.org/presentationml/2006/main">
  <p:tag name="PA" val="v5.2.9"/>
</p:tagLst>
</file>

<file path=ppt/tags/tag6.xml><?xml version="1.0" encoding="utf-8"?>
<p:tagLst xmlns:p="http://schemas.openxmlformats.org/presentationml/2006/main">
  <p:tag name="PA" val="v5.2.9"/>
</p:tagLst>
</file>

<file path=ppt/tags/tag7.xml><?xml version="1.0" encoding="utf-8"?>
<p:tagLst xmlns:p="http://schemas.openxmlformats.org/presentationml/2006/main">
  <p:tag name="PA" val="v5.2.9"/>
</p:tagLst>
</file>

<file path=ppt/tags/tag8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9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0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1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2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3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4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5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6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7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8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19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0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1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2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3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4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5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6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7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8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29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30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31.xml><?xml version="1.0" encoding="utf-8"?>
<p:tagLst xmlns:p="http://schemas.openxmlformats.org/presentationml/2006/main">
  <p:tag name="KSO_WM_DIAGRAM_VIRTUALLY_FRAME" val="{&quot;height&quot;:207.14952755905506,&quot;left&quot;:165.1527559055118,&quot;top&quot;:125.8366929133858,&quot;width&quot;:415.4470078740157}"/>
</p:tagLst>
</file>

<file path=ppt/tags/tag32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3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4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5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6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7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8.xml><?xml version="1.0" encoding="utf-8"?>
<p:tagLst xmlns:p="http://schemas.openxmlformats.org/presentationml/2006/main">
  <p:tag name="KSO_WM_DIAGRAM_VIRTUALLY_FRAME" val="{&quot;height&quot;:344.3375590551181,&quot;left&quot;:104.62960629921261,&quot;top&quot;:113.63937007874014,&quot;width&quot;:709.5051968503938}"/>
</p:tagLst>
</file>

<file path=ppt/tags/tag39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0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1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2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3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4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5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6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7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8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49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0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1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2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3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4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5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6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7.xml><?xml version="1.0" encoding="utf-8"?>
<p:tagLst xmlns:p="http://schemas.openxmlformats.org/presentationml/2006/main">
  <p:tag name="KSO_WM_DIAGRAM_VIRTUALLY_FRAME" val="{&quot;height&quot;:180.16803149606298,&quot;left&quot;:118.12551181102363,&quot;top&quot;:229.86874015748032,&quot;width&quot;:744.5533070866142}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DIAGRAM_VIRTUALLY_FRAME" val="{&quot;height&quot;:278.92283464566924,&quot;left&quot;:56.842204724409456,&quot;top&quot;:165.73779527559054,&quot;width&quot;:837.1800000000001}"/>
</p:tagLst>
</file>

<file path=ppt/tags/tag60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1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2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3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4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5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6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7.xml><?xml version="1.0" encoding="utf-8"?>
<p:tagLst xmlns:p="http://schemas.openxmlformats.org/presentationml/2006/main">
  <p:tag name="KSO_WM_DIAGRAM_VIRTUALLY_FRAME" val="{&quot;height&quot;:366.45,&quot;left&quot;:30.842204724409452,&quot;top&quot;:85.65,&quot;width&quot;:837.1800000000001}"/>
</p:tagLst>
</file>

<file path=ppt/tags/tag68.xml><?xml version="1.0" encoding="utf-8"?>
<p:tagLst xmlns:p="http://schemas.openxmlformats.org/presentationml/2006/main">
  <p:tag name="KSO_WM_DIAGRAM_VIRTUALLY_FRAME" val="{&quot;height&quot;:315.3728442785255,&quot;left&quot;:56.842204724409456,&quot;top&quot;:129.2877856427343,&quot;width&quot;:837.1800000000001}"/>
</p:tagLst>
</file>

<file path=ppt/tags/tag69.xml><?xml version="1.0" encoding="utf-8"?>
<p:tagLst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ZjIyOWEwYWZiMTRhMDhlNTEwMzQ0YTVlNjAwOTI5MzQifQ=="/>
  <p:tag name="ISPRING_PRESENTATION_TITLE" val="简约科技风大气商业融资创业计划书PPT模板"/>
  <p:tag name="KSO_WPP_MARK_KEY" val="c5139462-4463-48a0-90e0-3a0fc0c9bf60"/>
  <p:tag name="resource_record_key" val="{&quot;13&quot;:[19951196]}"/>
</p:tagLst>
</file>

<file path=ppt/theme/theme1.xml><?xml version="1.0" encoding="utf-8"?>
<a:theme xmlns:a="http://schemas.openxmlformats.org/drawingml/2006/main" name="Office 主题">
  <a:themeElements>
    <a:clrScheme name="自定义 59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96692"/>
      </a:accent1>
      <a:accent2>
        <a:srgbClr val="758AA4"/>
      </a:accent2>
      <a:accent3>
        <a:srgbClr val="8E96A1"/>
      </a:accent3>
      <a:accent4>
        <a:srgbClr val="98999A"/>
      </a:accent4>
      <a:accent5>
        <a:srgbClr val="ADADAD"/>
      </a:accent5>
      <a:accent6>
        <a:srgbClr val="778495"/>
      </a:accent6>
      <a:hlink>
        <a:srgbClr val="4276AA"/>
      </a:hlink>
      <a:folHlink>
        <a:srgbClr val="BFBFBF"/>
      </a:folHlink>
    </a:clrScheme>
    <a:fontScheme name="e1lzljrg">
      <a:majorFont>
        <a:latin typeface="字魂59号-创粗黑"/>
        <a:ea typeface="字魂59号-创粗黑"/>
        <a:cs typeface="Arial"/>
      </a:majorFont>
      <a:minorFont>
        <a:latin typeface="字魂59号-创粗黑"/>
        <a:ea typeface="字魂59号-创粗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3518</Words>
  <Application>WPS 演示</Application>
  <PresentationFormat/>
  <Paragraphs>247</Paragraphs>
  <Slides>18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5" baseType="lpstr">
      <vt:lpstr>Arial</vt:lpstr>
      <vt:lpstr>宋体</vt:lpstr>
      <vt:lpstr>Wingdings</vt:lpstr>
      <vt:lpstr>黑体</vt:lpstr>
      <vt:lpstr>微软雅黑</vt:lpstr>
      <vt:lpstr>字魂创细黑</vt:lpstr>
      <vt:lpstr>Impact</vt:lpstr>
      <vt:lpstr>张海山锐谐体2.0-授权联系：Samtype@QQ.com</vt:lpstr>
      <vt:lpstr>Bahnschrift SemiLight Condensed</vt:lpstr>
      <vt:lpstr>Tahoma</vt:lpstr>
      <vt:lpstr>字魂59号-创粗黑</vt:lpstr>
      <vt:lpstr>Arial Unicode MS</vt:lpstr>
      <vt:lpstr>Calibri</vt:lpstr>
      <vt:lpstr>Helvetica Light</vt:lpstr>
      <vt:lpstr>Lato</vt:lpstr>
      <vt:lpstr>Segoe Print</vt:lpstr>
      <vt:lpstr>Office 主题</vt:lpstr>
      <vt:lpstr>PowerPoint 演示文稿</vt:lpstr>
      <vt:lpstr>hive概述</vt:lpstr>
      <vt:lpstr>hive概述</vt:lpstr>
      <vt:lpstr>hive概述</vt:lpstr>
      <vt:lpstr>hive概述</vt:lpstr>
      <vt:lpstr>hive概述</vt:lpstr>
      <vt:lpstr>hive概述</vt:lpstr>
      <vt:lpstr>hive概述</vt:lpstr>
      <vt:lpstr>Hive原理及架构</vt:lpstr>
      <vt:lpstr>Hive原理及架构</vt:lpstr>
      <vt:lpstr>Hive原理及架构</vt:lpstr>
      <vt:lpstr>Hive原理及架构</vt:lpstr>
      <vt:lpstr>Hive原理及架构</vt:lpstr>
      <vt:lpstr>Hive原理及架构</vt:lpstr>
      <vt:lpstr>Hive原理及架构</vt:lpstr>
      <vt:lpstr>Hive原理及架构</vt:lpstr>
      <vt:lpstr>Hive原理及架构</vt:lpstr>
      <vt:lpstr>PowerPoint 演示文稿</vt:lpstr>
    </vt:vector>
  </TitlesOfParts>
  <Company>二一教育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21cnjy.com</dc:creator>
  <cp:keywords>21</cp:keywords>
  <cp:lastModifiedBy>中庸之道</cp:lastModifiedBy>
  <cp:revision>22</cp:revision>
  <cp:lastPrinted>2022-11-09T15:27:00Z</cp:lastPrinted>
  <dcterms:created xsi:type="dcterms:W3CDTF">2022-11-10T06:16:00Z</dcterms:created>
  <dcterms:modified xsi:type="dcterms:W3CDTF">2025-02-04T00:46:10Z</dcterms:modified>
  <cp:version>531229028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800C6B4D75F845BBB1477DC7D9EBC85A_11</vt:lpwstr>
  </property>
  <property fmtid="{D5CDD505-2E9C-101B-9397-08002B2CF9AE}" pid="3" name="KSOProductBuildVer">
    <vt:lpwstr>2052-12.1.0.19302</vt:lpwstr>
  </property>
  <property fmtid="{D5CDD505-2E9C-101B-9397-08002B2CF9AE}" pid="4" name="KSOTemplateUUID">
    <vt:lpwstr>v1.0_mb_p2sfXFdRyQbW9RPlB7qhCg==</vt:lpwstr>
  </property>
</Properties>
</file>